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366" r:id="rId5"/>
    <p:sldId id="421" r:id="rId6"/>
    <p:sldId id="395" r:id="rId7"/>
    <p:sldId id="424" r:id="rId8"/>
    <p:sldId id="416" r:id="rId9"/>
    <p:sldId id="401" r:id="rId10"/>
    <p:sldId id="411" r:id="rId11"/>
    <p:sldId id="428" r:id="rId12"/>
    <p:sldId id="422" r:id="rId13"/>
    <p:sldId id="374" r:id="rId14"/>
    <p:sldId id="426" r:id="rId15"/>
    <p:sldId id="425" r:id="rId16"/>
  </p:sldIdLst>
  <p:sldSz cx="12192000" cy="6858000"/>
  <p:notesSz cx="6797675" cy="9926638"/>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ram Isselmann" initials="WI" lastIdx="5" clrIdx="0"/>
  <p:cmAuthor id="2" name="Czech, Christoph" initials="CC" lastIdx="5" clrIdx="1"/>
  <p:cmAuthor id="3" name="Hans Plets" initials="HP" lastIdx="2" clrIdx="2"/>
  <p:cmAuthor id="4" name="czech011" initials="CZ" lastIdx="2" clrIdx="3"/>
  <p:cmAuthor id="5" name="Czech, Christoph" initials="CZ" lastIdx="0" clrIdx="4"/>
  <p:cmAuthor id="6" name="Hellbach, Thomas" initials="HT"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29A"/>
    <a:srgbClr val="FFFFFF"/>
    <a:srgbClr val="4F81BD"/>
    <a:srgbClr val="B2C1DB"/>
    <a:srgbClr val="000000"/>
    <a:srgbClr val="3F6BA8"/>
    <a:srgbClr val="07408F"/>
    <a:srgbClr val="85A7D1"/>
    <a:srgbClr val="A6BFDE"/>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1843" autoAdjust="0"/>
  </p:normalViewPr>
  <p:slideViewPr>
    <p:cSldViewPr>
      <p:cViewPr varScale="1">
        <p:scale>
          <a:sx n="91" d="100"/>
          <a:sy n="91" d="100"/>
        </p:scale>
        <p:origin x="1646"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a:t>FABEC IFR Movements Traffic Forecast (based on February STATFOR forecast release)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177845856748111E-2"/>
          <c:y val="0.10026152149726512"/>
          <c:w val="0.89572006029043116"/>
          <c:h val="0.63831490738552044"/>
        </c:manualLayout>
      </c:layout>
      <c:lineChart>
        <c:grouping val="standard"/>
        <c:varyColors val="0"/>
        <c:ser>
          <c:idx val="13"/>
          <c:order val="0"/>
          <c:tx>
            <c:strRef>
              <c:f>'FABEC Traffic Forecasts '!$A$30</c:f>
              <c:strCache>
                <c:ptCount val="1"/>
                <c:pt idx="0">
                  <c:v>2011 High Forecast</c:v>
                </c:pt>
              </c:strCache>
            </c:strRef>
          </c:tx>
          <c:spPr>
            <a:ln w="28575" cap="rnd">
              <a:solidFill>
                <a:schemeClr val="accent2"/>
              </a:solidFill>
              <a:prstDash val="sysDot"/>
              <a:round/>
            </a:ln>
            <a:effectLst/>
          </c:spPr>
          <c:marker>
            <c:symbol val="none"/>
          </c:marker>
          <c:val>
            <c:numRef>
              <c:f>'FABEC Traffic Forecasts '!$B$30:$K$30</c:f>
              <c:numCache>
                <c:formatCode>General</c:formatCode>
                <c:ptCount val="10"/>
                <c:pt idx="2" formatCode="_-* #,##0_-;\-* #,##0_-;_-* &quot;-&quot;??_-;_-@_-">
                  <c:v>5431</c:v>
                </c:pt>
                <c:pt idx="3" formatCode="_-* #,##0_-;\-* #,##0_-;_-* &quot;-&quot;??_-;_-@_-">
                  <c:v>5762</c:v>
                </c:pt>
                <c:pt idx="4" formatCode="_-* #,##0_-;\-* #,##0_-;_-* &quot;-&quot;??_-;_-@_-">
                  <c:v>5991</c:v>
                </c:pt>
                <c:pt idx="5" formatCode="_-* #,##0_-;\-* #,##0_-;_-* &quot;-&quot;??_-;_-@_-">
                  <c:v>6204</c:v>
                </c:pt>
                <c:pt idx="6" formatCode="_-* #,##0_-;\-* #,##0_-;_-* &quot;-&quot;??_-;_-@_-">
                  <c:v>6410</c:v>
                </c:pt>
                <c:pt idx="7" formatCode="_-* #,##0_-;\-* #,##0_-;_-* &quot;-&quot;??_-;_-@_-">
                  <c:v>6619</c:v>
                </c:pt>
                <c:pt idx="8" formatCode="_-* #,##0_-;\-* #,##0_-;_-* &quot;-&quot;??_-;_-@_-">
                  <c:v>6842</c:v>
                </c:pt>
                <c:pt idx="9" formatCode="_-* #,##0_-;\-* #,##0_-;_-* &quot;-&quot;??_-;_-@_-">
                  <c:v>7027</c:v>
                </c:pt>
              </c:numCache>
            </c:numRef>
          </c:val>
          <c:smooth val="0"/>
          <c:extLst>
            <c:ext xmlns:c16="http://schemas.microsoft.com/office/drawing/2014/chart" uri="{C3380CC4-5D6E-409C-BE32-E72D297353CC}">
              <c16:uniqueId val="{00000000-42AE-4CB1-801D-E59D8F7504C0}"/>
            </c:ext>
          </c:extLst>
        </c:ser>
        <c:ser>
          <c:idx val="14"/>
          <c:order val="1"/>
          <c:tx>
            <c:strRef>
              <c:f>'FABEC Traffic Forecasts '!$A$31</c:f>
              <c:strCache>
                <c:ptCount val="1"/>
                <c:pt idx="0">
                  <c:v>2011 Base Forecast</c:v>
                </c:pt>
              </c:strCache>
            </c:strRef>
          </c:tx>
          <c:spPr>
            <a:ln w="28575" cap="rnd">
              <a:solidFill>
                <a:schemeClr val="accent2"/>
              </a:solidFill>
              <a:prstDash val="dash"/>
              <a:round/>
            </a:ln>
            <a:effectLst/>
          </c:spPr>
          <c:marker>
            <c:symbol val="none"/>
          </c:marker>
          <c:val>
            <c:numRef>
              <c:f>'FABEC Traffic Forecasts '!$B$31:$L$31</c:f>
              <c:numCache>
                <c:formatCode>General</c:formatCode>
                <c:ptCount val="11"/>
                <c:pt idx="2" formatCode="_-* #,##0_-;\-* #,##0_-;_-* &quot;-&quot;??_-;_-@_-">
                  <c:v>5431</c:v>
                </c:pt>
                <c:pt idx="3" formatCode="_-* #,##0_-;\-* #,##0_-;_-* &quot;-&quot;??_-;_-@_-">
                  <c:v>5701</c:v>
                </c:pt>
                <c:pt idx="4" formatCode="_-* #,##0_-;\-* #,##0_-;_-* &quot;-&quot;??_-;_-@_-">
                  <c:v>5886</c:v>
                </c:pt>
                <c:pt idx="5" formatCode="_-* #,##0_-;\-* #,##0_-;_-* &quot;-&quot;??_-;_-@_-">
                  <c:v>6005</c:v>
                </c:pt>
                <c:pt idx="6" formatCode="_-* #,##0_-;\-* #,##0_-;_-* &quot;-&quot;??_-;_-@_-">
                  <c:v>6144</c:v>
                </c:pt>
                <c:pt idx="7" formatCode="_-* #,##0_-;\-* #,##0_-;_-* &quot;-&quot;??_-;_-@_-">
                  <c:v>6283</c:v>
                </c:pt>
                <c:pt idx="8" formatCode="_-* #,##0_-;\-* #,##0_-;_-* &quot;-&quot;??_-;_-@_-">
                  <c:v>6423</c:v>
                </c:pt>
                <c:pt idx="9" formatCode="_-* #,##0_-;\-* #,##0_-;_-* &quot;-&quot;??_-;_-@_-">
                  <c:v>6534</c:v>
                </c:pt>
              </c:numCache>
            </c:numRef>
          </c:val>
          <c:smooth val="0"/>
          <c:extLst>
            <c:ext xmlns:c16="http://schemas.microsoft.com/office/drawing/2014/chart" uri="{C3380CC4-5D6E-409C-BE32-E72D297353CC}">
              <c16:uniqueId val="{00000001-42AE-4CB1-801D-E59D8F7504C0}"/>
            </c:ext>
          </c:extLst>
        </c:ser>
        <c:ser>
          <c:idx val="15"/>
          <c:order val="2"/>
          <c:tx>
            <c:strRef>
              <c:f>'FABEC Traffic Forecasts '!$A$32</c:f>
              <c:strCache>
                <c:ptCount val="1"/>
                <c:pt idx="0">
                  <c:v>2011 Low Forecast</c:v>
                </c:pt>
              </c:strCache>
            </c:strRef>
          </c:tx>
          <c:spPr>
            <a:ln w="28575" cap="rnd">
              <a:solidFill>
                <a:schemeClr val="accent2"/>
              </a:solidFill>
              <a:prstDash val="lgDash"/>
              <a:round/>
            </a:ln>
            <a:effectLst/>
          </c:spPr>
          <c:marker>
            <c:symbol val="none"/>
          </c:marker>
          <c:val>
            <c:numRef>
              <c:f>'FABEC Traffic Forecasts '!$B$32:$K$32</c:f>
              <c:numCache>
                <c:formatCode>General</c:formatCode>
                <c:ptCount val="10"/>
                <c:pt idx="2" formatCode="_-* #,##0_-;\-* #,##0_-;_-* &quot;-&quot;??_-;_-@_-">
                  <c:v>5431</c:v>
                </c:pt>
                <c:pt idx="3" formatCode="_-* #,##0_-;\-* #,##0_-;_-* &quot;-&quot;??_-;_-@_-">
                  <c:v>5648</c:v>
                </c:pt>
                <c:pt idx="4" formatCode="_-* #,##0_-;\-* #,##0_-;_-* &quot;-&quot;??_-;_-@_-">
                  <c:v>5809</c:v>
                </c:pt>
                <c:pt idx="5" formatCode="_-* #,##0_-;\-* #,##0_-;_-* &quot;-&quot;??_-;_-@_-">
                  <c:v>5877</c:v>
                </c:pt>
                <c:pt idx="6" formatCode="_-* #,##0_-;\-* #,##0_-;_-* &quot;-&quot;??_-;_-@_-">
                  <c:v>5975</c:v>
                </c:pt>
                <c:pt idx="7" formatCode="_-* #,##0_-;\-* #,##0_-;_-* &quot;-&quot;??_-;_-@_-">
                  <c:v>6072</c:v>
                </c:pt>
                <c:pt idx="8" formatCode="_-* #,##0_-;\-* #,##0_-;_-* &quot;-&quot;??_-;_-@_-">
                  <c:v>6177</c:v>
                </c:pt>
                <c:pt idx="9" formatCode="_-* #,##0_-;\-* #,##0_-;_-* &quot;-&quot;??_-;_-@_-">
                  <c:v>6237</c:v>
                </c:pt>
              </c:numCache>
            </c:numRef>
          </c:val>
          <c:smooth val="0"/>
          <c:extLst>
            <c:ext xmlns:c16="http://schemas.microsoft.com/office/drawing/2014/chart" uri="{C3380CC4-5D6E-409C-BE32-E72D297353CC}">
              <c16:uniqueId val="{00000002-42AE-4CB1-801D-E59D8F7504C0}"/>
            </c:ext>
          </c:extLst>
        </c:ser>
        <c:ser>
          <c:idx val="7"/>
          <c:order val="3"/>
          <c:tx>
            <c:strRef>
              <c:f>'FABEC Traffic Forecasts '!$A$24</c:f>
              <c:strCache>
                <c:ptCount val="1"/>
                <c:pt idx="0">
                  <c:v>2013 High Forecast</c:v>
                </c:pt>
              </c:strCache>
            </c:strRef>
          </c:tx>
          <c:spPr>
            <a:ln w="28575" cap="rnd">
              <a:solidFill>
                <a:schemeClr val="accent4"/>
              </a:solidFill>
              <a:prstDash val="sysDot"/>
              <a:round/>
            </a:ln>
            <a:effectLst/>
          </c:spPr>
          <c:marker>
            <c:symbol val="none"/>
          </c:marker>
          <c:cat>
            <c:numRef>
              <c:f>'FABEC Traffic Forecasts '!$B$4:$T$4</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'FABEC Traffic Forecasts '!$B$24:$T$24</c:f>
              <c:numCache>
                <c:formatCode>General</c:formatCode>
                <c:ptCount val="19"/>
                <c:pt idx="4" formatCode="_-* #,##0_-;\-* #,##0_-;_-* &quot;-&quot;??_-;_-@_-">
                  <c:v>5564</c:v>
                </c:pt>
                <c:pt idx="5" formatCode="_-* #,##0_-;\-* #,##0_-;_-* &quot;-&quot;??_-;_-@_-">
                  <c:v>5560</c:v>
                </c:pt>
                <c:pt idx="6" formatCode="_-* #,##0_-;\-* #,##0_-;_-* &quot;-&quot;??_-;_-@_-">
                  <c:v>5742</c:v>
                </c:pt>
                <c:pt idx="7" formatCode="_-* #,##0_-;\-* #,##0_-;_-* &quot;-&quot;??_-;_-@_-">
                  <c:v>5940</c:v>
                </c:pt>
                <c:pt idx="8" formatCode="_-* #,##0_-;\-* #,##0_-;_-* &quot;-&quot;??_-;_-@_-">
                  <c:v>6193</c:v>
                </c:pt>
                <c:pt idx="9" formatCode="_-* #,##0_-;\-* #,##0_-;_-* &quot;-&quot;??_-;_-@_-">
                  <c:v>6366</c:v>
                </c:pt>
                <c:pt idx="10" formatCode="_-* #,##0_-;\-* #,##0_-;_-* &quot;-&quot;??_-;_-@_-">
                  <c:v>6557</c:v>
                </c:pt>
                <c:pt idx="11" formatCode="_-* #,##0_-;\-* #,##0_-;_-* &quot;-&quot;??_-;_-@_-">
                  <c:v>6728</c:v>
                </c:pt>
              </c:numCache>
            </c:numRef>
          </c:val>
          <c:smooth val="0"/>
          <c:extLst>
            <c:ext xmlns:c16="http://schemas.microsoft.com/office/drawing/2014/chart" uri="{C3380CC4-5D6E-409C-BE32-E72D297353CC}">
              <c16:uniqueId val="{00000003-42AE-4CB1-801D-E59D8F7504C0}"/>
            </c:ext>
          </c:extLst>
        </c:ser>
        <c:ser>
          <c:idx val="8"/>
          <c:order val="4"/>
          <c:tx>
            <c:strRef>
              <c:f>'FABEC Traffic Forecasts '!$A$25</c:f>
              <c:strCache>
                <c:ptCount val="1"/>
                <c:pt idx="0">
                  <c:v>2013 Base Forecast</c:v>
                </c:pt>
              </c:strCache>
            </c:strRef>
          </c:tx>
          <c:spPr>
            <a:ln w="28575" cap="rnd">
              <a:solidFill>
                <a:schemeClr val="accent4"/>
              </a:solidFill>
              <a:prstDash val="dash"/>
              <a:round/>
            </a:ln>
            <a:effectLst/>
          </c:spPr>
          <c:marker>
            <c:symbol val="none"/>
          </c:marker>
          <c:cat>
            <c:numRef>
              <c:f>'FABEC Traffic Forecasts '!$B$4:$T$4</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'FABEC Traffic Forecasts '!$B$25:$T$25</c:f>
              <c:numCache>
                <c:formatCode>General</c:formatCode>
                <c:ptCount val="19"/>
                <c:pt idx="4" formatCode="_-* #,##0_-;\-* #,##0_-;_-* &quot;-&quot;??_-;_-@_-">
                  <c:v>5564</c:v>
                </c:pt>
                <c:pt idx="5" formatCode="_-* #,##0_-;\-* #,##0_-;_-* &quot;-&quot;??_-;_-@_-">
                  <c:v>5480</c:v>
                </c:pt>
                <c:pt idx="6" formatCode="_-* #,##0_-;\-* #,##0_-;_-* &quot;-&quot;??_-;_-@_-">
                  <c:v>5611</c:v>
                </c:pt>
                <c:pt idx="7" formatCode="_-* #,##0_-;\-* #,##0_-;_-* &quot;-&quot;??_-;_-@_-">
                  <c:v>5744</c:v>
                </c:pt>
                <c:pt idx="8" formatCode="_-* #,##0_-;\-* #,##0_-;_-* &quot;-&quot;??_-;_-@_-">
                  <c:v>5909</c:v>
                </c:pt>
                <c:pt idx="9" formatCode="_-* #,##0_-;\-* #,##0_-;_-* &quot;-&quot;??_-;_-@_-">
                  <c:v>6035</c:v>
                </c:pt>
                <c:pt idx="10" formatCode="_-* #,##0_-;\-* #,##0_-;_-* &quot;-&quot;??_-;_-@_-">
                  <c:v>6177</c:v>
                </c:pt>
                <c:pt idx="11" formatCode="_-* #,##0_-;\-* #,##0_-;_-* &quot;-&quot;??_-;_-@_-">
                  <c:v>6311</c:v>
                </c:pt>
              </c:numCache>
            </c:numRef>
          </c:val>
          <c:smooth val="0"/>
          <c:extLst>
            <c:ext xmlns:c16="http://schemas.microsoft.com/office/drawing/2014/chart" uri="{C3380CC4-5D6E-409C-BE32-E72D297353CC}">
              <c16:uniqueId val="{00000004-42AE-4CB1-801D-E59D8F7504C0}"/>
            </c:ext>
          </c:extLst>
        </c:ser>
        <c:ser>
          <c:idx val="9"/>
          <c:order val="5"/>
          <c:tx>
            <c:strRef>
              <c:f>'FABEC Traffic Forecasts '!$A$26</c:f>
              <c:strCache>
                <c:ptCount val="1"/>
                <c:pt idx="0">
                  <c:v>2013 Low Forecast</c:v>
                </c:pt>
              </c:strCache>
            </c:strRef>
          </c:tx>
          <c:spPr>
            <a:ln w="28575" cap="rnd">
              <a:solidFill>
                <a:schemeClr val="accent4"/>
              </a:solidFill>
              <a:prstDash val="lgDash"/>
              <a:round/>
            </a:ln>
            <a:effectLst/>
          </c:spPr>
          <c:marker>
            <c:symbol val="none"/>
          </c:marker>
          <c:cat>
            <c:numRef>
              <c:f>'FABEC Traffic Forecasts '!$B$4:$T$4</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'FABEC Traffic Forecasts '!$B$26:$T$26</c:f>
              <c:numCache>
                <c:formatCode>General</c:formatCode>
                <c:ptCount val="19"/>
                <c:pt idx="4" formatCode="_-* #,##0_-;\-* #,##0_-;_-* &quot;-&quot;??_-;_-@_-">
                  <c:v>5564</c:v>
                </c:pt>
                <c:pt idx="5" formatCode="_-* #,##0_-;\-* #,##0_-;_-* &quot;-&quot;??_-;_-@_-">
                  <c:v>5389</c:v>
                </c:pt>
                <c:pt idx="6" formatCode="_-* #,##0_-;\-* #,##0_-;_-* &quot;-&quot;??_-;_-@_-">
                  <c:v>5442</c:v>
                </c:pt>
                <c:pt idx="7" formatCode="_-* #,##0_-;\-* #,##0_-;_-* &quot;-&quot;??_-;_-@_-">
                  <c:v>5481</c:v>
                </c:pt>
                <c:pt idx="8" formatCode="_-* #,##0_-;\-* #,##0_-;_-* &quot;-&quot;??_-;_-@_-">
                  <c:v>5557</c:v>
                </c:pt>
                <c:pt idx="9" formatCode="_-* #,##0_-;\-* #,##0_-;_-* &quot;-&quot;??_-;_-@_-">
                  <c:v>5598</c:v>
                </c:pt>
                <c:pt idx="10" formatCode="_-* #,##0_-;\-* #,##0_-;_-* &quot;-&quot;??_-;_-@_-">
                  <c:v>5654</c:v>
                </c:pt>
                <c:pt idx="11" formatCode="_-* #,##0_-;\-* #,##0_-;_-* &quot;-&quot;??_-;_-@_-">
                  <c:v>5717</c:v>
                </c:pt>
              </c:numCache>
            </c:numRef>
          </c:val>
          <c:smooth val="0"/>
          <c:extLst>
            <c:ext xmlns:c16="http://schemas.microsoft.com/office/drawing/2014/chart" uri="{C3380CC4-5D6E-409C-BE32-E72D297353CC}">
              <c16:uniqueId val="{00000005-42AE-4CB1-801D-E59D8F7504C0}"/>
            </c:ext>
          </c:extLst>
        </c:ser>
        <c:ser>
          <c:idx val="4"/>
          <c:order val="6"/>
          <c:tx>
            <c:strRef>
              <c:f>'FABEC Traffic Forecasts '!$A$18</c:f>
              <c:strCache>
                <c:ptCount val="1"/>
                <c:pt idx="0">
                  <c:v>2015 High Forecast</c:v>
                </c:pt>
              </c:strCache>
            </c:strRef>
          </c:tx>
          <c:spPr>
            <a:ln w="28575" cap="rnd">
              <a:solidFill>
                <a:schemeClr val="accent6"/>
              </a:solidFill>
              <a:prstDash val="sysDot"/>
              <a:round/>
            </a:ln>
            <a:effectLst/>
          </c:spPr>
          <c:marker>
            <c:symbol val="none"/>
          </c:marker>
          <c:cat>
            <c:numRef>
              <c:f>'FABEC Traffic Forecasts '!$B$4:$T$4</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'FABEC Traffic Forecasts '!$B$18:$T$18</c:f>
              <c:numCache>
                <c:formatCode>General</c:formatCode>
                <c:ptCount val="19"/>
                <c:pt idx="6" formatCode="_-* #,##0_-;\-* #,##0_-;_-* &quot;-&quot;??_-;_-@_-">
                  <c:v>5571</c:v>
                </c:pt>
                <c:pt idx="7" formatCode="_-* #,##0_-;\-* #,##0_-;_-* &quot;-&quot;??_-;_-@_-">
                  <c:v>5709</c:v>
                </c:pt>
                <c:pt idx="8" formatCode="_-* #,##0_-;\-* #,##0_-;_-* &quot;-&quot;??_-;_-@_-">
                  <c:v>5905</c:v>
                </c:pt>
                <c:pt idx="9" formatCode="_-* #,##0_-;\-* #,##0_-;_-* &quot;-&quot;??_-;_-@_-">
                  <c:v>6108</c:v>
                </c:pt>
                <c:pt idx="10" formatCode="_-* #,##0_-;\-* #,##0_-;_-* &quot;-&quot;??_-;_-@_-">
                  <c:v>6300</c:v>
                </c:pt>
                <c:pt idx="11" formatCode="_-* #,##0_-;\-* #,##0_-;_-* &quot;-&quot;??_-;_-@_-">
                  <c:v>6473</c:v>
                </c:pt>
                <c:pt idx="12" formatCode="_-* #,##0_-;\-* #,##0_-;_-* &quot;-&quot;??_-;_-@_-">
                  <c:v>6673</c:v>
                </c:pt>
                <c:pt idx="13" formatCode="_-* #,##0_-;\-* #,##0_-;_-* &quot;-&quot;??_-;_-@_-">
                  <c:v>6813</c:v>
                </c:pt>
              </c:numCache>
            </c:numRef>
          </c:val>
          <c:smooth val="0"/>
          <c:extLst>
            <c:ext xmlns:c16="http://schemas.microsoft.com/office/drawing/2014/chart" uri="{C3380CC4-5D6E-409C-BE32-E72D297353CC}">
              <c16:uniqueId val="{00000006-42AE-4CB1-801D-E59D8F7504C0}"/>
            </c:ext>
          </c:extLst>
        </c:ser>
        <c:ser>
          <c:idx val="5"/>
          <c:order val="7"/>
          <c:tx>
            <c:strRef>
              <c:f>'FABEC Traffic Forecasts '!$A$19</c:f>
              <c:strCache>
                <c:ptCount val="1"/>
                <c:pt idx="0">
                  <c:v>2015 Base Forecast</c:v>
                </c:pt>
              </c:strCache>
            </c:strRef>
          </c:tx>
          <c:spPr>
            <a:ln w="28575" cap="rnd">
              <a:solidFill>
                <a:schemeClr val="accent6"/>
              </a:solidFill>
              <a:prstDash val="sysDash"/>
              <a:round/>
            </a:ln>
            <a:effectLst/>
          </c:spPr>
          <c:marker>
            <c:symbol val="none"/>
          </c:marker>
          <c:cat>
            <c:numRef>
              <c:f>'FABEC Traffic Forecasts '!$B$4:$T$4</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'FABEC Traffic Forecasts '!$B$19:$T$19</c:f>
              <c:numCache>
                <c:formatCode>General</c:formatCode>
                <c:ptCount val="19"/>
                <c:pt idx="6" formatCode="_-* #,##0_-;\-* #,##0_-;_-* &quot;-&quot;??_-;_-@_-">
                  <c:v>5571</c:v>
                </c:pt>
                <c:pt idx="7" formatCode="_-* #,##0_-;\-* #,##0_-;_-* &quot;-&quot;??_-;_-@_-">
                  <c:v>5668</c:v>
                </c:pt>
                <c:pt idx="8" formatCode="_-* #,##0_-;\-* #,##0_-;_-* &quot;-&quot;??_-;_-@_-">
                  <c:v>5811</c:v>
                </c:pt>
                <c:pt idx="9" formatCode="_-* #,##0_-;\-* #,##0_-;_-* &quot;-&quot;??_-;_-@_-">
                  <c:v>5927</c:v>
                </c:pt>
                <c:pt idx="10" formatCode="_-* #,##0_-;\-* #,##0_-;_-* &quot;-&quot;??_-;_-@_-">
                  <c:v>6047</c:v>
                </c:pt>
                <c:pt idx="11" formatCode="_-* #,##0_-;\-* #,##0_-;_-* &quot;-&quot;??_-;_-@_-">
                  <c:v>6164</c:v>
                </c:pt>
                <c:pt idx="12" formatCode="_-* #,##0_-;\-* #,##0_-;_-* &quot;-&quot;??_-;_-@_-">
                  <c:v>6307</c:v>
                </c:pt>
                <c:pt idx="13" formatCode="_-* #,##0_-;\-* #,##0_-;_-* &quot;-&quot;??_-;_-@_-">
                  <c:v>6396</c:v>
                </c:pt>
              </c:numCache>
            </c:numRef>
          </c:val>
          <c:smooth val="0"/>
          <c:extLst>
            <c:ext xmlns:c16="http://schemas.microsoft.com/office/drawing/2014/chart" uri="{C3380CC4-5D6E-409C-BE32-E72D297353CC}">
              <c16:uniqueId val="{00000007-42AE-4CB1-801D-E59D8F7504C0}"/>
            </c:ext>
          </c:extLst>
        </c:ser>
        <c:ser>
          <c:idx val="6"/>
          <c:order val="8"/>
          <c:tx>
            <c:strRef>
              <c:f>'FABEC Traffic Forecasts '!$A$20</c:f>
              <c:strCache>
                <c:ptCount val="1"/>
                <c:pt idx="0">
                  <c:v>2015 Low Forecast</c:v>
                </c:pt>
              </c:strCache>
            </c:strRef>
          </c:tx>
          <c:spPr>
            <a:ln w="28575" cap="rnd">
              <a:solidFill>
                <a:schemeClr val="accent6"/>
              </a:solidFill>
              <a:prstDash val="lgDash"/>
              <a:round/>
            </a:ln>
            <a:effectLst/>
          </c:spPr>
          <c:marker>
            <c:symbol val="none"/>
          </c:marker>
          <c:cat>
            <c:numRef>
              <c:f>'FABEC Traffic Forecasts '!$B$4:$T$4</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'FABEC Traffic Forecasts '!$B$20:$T$20</c:f>
              <c:numCache>
                <c:formatCode>General</c:formatCode>
                <c:ptCount val="19"/>
                <c:pt idx="6" formatCode="_-* #,##0_-;\-* #,##0_-;_-* &quot;-&quot;??_-;_-@_-">
                  <c:v>5571</c:v>
                </c:pt>
                <c:pt idx="7" formatCode="_-* #,##0_-;\-* #,##0_-;_-* &quot;-&quot;??_-;_-@_-">
                  <c:v>5608</c:v>
                </c:pt>
                <c:pt idx="8" formatCode="_-* #,##0_-;\-* #,##0_-;_-* &quot;-&quot;??_-;_-@_-">
                  <c:v>5690</c:v>
                </c:pt>
                <c:pt idx="9" formatCode="_-* #,##0_-;\-* #,##0_-;_-* &quot;-&quot;??_-;_-@_-">
                  <c:v>5703</c:v>
                </c:pt>
                <c:pt idx="10" formatCode="_-* #,##0_-;\-* #,##0_-;_-* &quot;-&quot;??_-;_-@_-">
                  <c:v>5740</c:v>
                </c:pt>
                <c:pt idx="11" formatCode="_-* #,##0_-;\-* #,##0_-;_-* &quot;-&quot;??_-;_-@_-">
                  <c:v>5781</c:v>
                </c:pt>
                <c:pt idx="12" formatCode="_-* #,##0_-;\-* #,##0_-;_-* &quot;-&quot;??_-;_-@_-">
                  <c:v>5838</c:v>
                </c:pt>
                <c:pt idx="13" formatCode="_-* #,##0_-;\-* #,##0_-;_-* &quot;-&quot;??_-;_-@_-">
                  <c:v>5860</c:v>
                </c:pt>
              </c:numCache>
            </c:numRef>
          </c:val>
          <c:smooth val="0"/>
          <c:extLst>
            <c:ext xmlns:c16="http://schemas.microsoft.com/office/drawing/2014/chart" uri="{C3380CC4-5D6E-409C-BE32-E72D297353CC}">
              <c16:uniqueId val="{00000008-42AE-4CB1-801D-E59D8F7504C0}"/>
            </c:ext>
          </c:extLst>
        </c:ser>
        <c:ser>
          <c:idx val="10"/>
          <c:order val="9"/>
          <c:tx>
            <c:strRef>
              <c:f>'FABEC Traffic Forecasts '!$A$12</c:f>
              <c:strCache>
                <c:ptCount val="1"/>
                <c:pt idx="0">
                  <c:v>2017 High Forecast</c:v>
                </c:pt>
              </c:strCache>
            </c:strRef>
          </c:tx>
          <c:spPr>
            <a:ln w="28575" cap="rnd">
              <a:solidFill>
                <a:srgbClr val="C00000"/>
              </a:solidFill>
              <a:prstDash val="sysDot"/>
              <a:round/>
            </a:ln>
            <a:effectLst/>
          </c:spPr>
          <c:marker>
            <c:symbol val="none"/>
          </c:marker>
          <c:val>
            <c:numRef>
              <c:f>'FABEC Traffic Forecasts '!$B$12:$Q$12</c:f>
              <c:numCache>
                <c:formatCode>General</c:formatCode>
                <c:ptCount val="16"/>
                <c:pt idx="8" formatCode="_-* #,##0_-;\-* #,##0_-;_-* &quot;-&quot;??_-;_-@_-">
                  <c:v>5848</c:v>
                </c:pt>
                <c:pt idx="9" formatCode="_-* #,##0_-;\-* #,##0_-;_-* &quot;-&quot;??_-;_-@_-">
                  <c:v>6112</c:v>
                </c:pt>
                <c:pt idx="10" formatCode="_-* #,##0_-;\-* #,##0_-;_-* &quot;-&quot;??_-;_-@_-">
                  <c:v>6273</c:v>
                </c:pt>
                <c:pt idx="11" formatCode="_-* #,##0_-;\-* #,##0_-;_-* &quot;-&quot;??_-;_-@_-">
                  <c:v>6459</c:v>
                </c:pt>
                <c:pt idx="12" formatCode="_-* #,##0_-;\-* #,##0_-;_-* &quot;-&quot;??_-;_-@_-">
                  <c:v>6684</c:v>
                </c:pt>
                <c:pt idx="13" formatCode="_-* #,##0_-;\-* #,##0_-;_-* &quot;-&quot;??_-;_-@_-">
                  <c:v>6839</c:v>
                </c:pt>
                <c:pt idx="14" formatCode="_-* #,##0_-;\-* #,##0_-;_-* &quot;-&quot;??_-;_-@_-">
                  <c:v>6996</c:v>
                </c:pt>
                <c:pt idx="15" formatCode="_-* #,##0_-;\-* #,##0_-;_-* &quot;-&quot;??_-;_-@_-">
                  <c:v>7150</c:v>
                </c:pt>
              </c:numCache>
            </c:numRef>
          </c:val>
          <c:smooth val="0"/>
          <c:extLst>
            <c:ext xmlns:c16="http://schemas.microsoft.com/office/drawing/2014/chart" uri="{C3380CC4-5D6E-409C-BE32-E72D297353CC}">
              <c16:uniqueId val="{00000009-42AE-4CB1-801D-E59D8F7504C0}"/>
            </c:ext>
          </c:extLst>
        </c:ser>
        <c:ser>
          <c:idx val="11"/>
          <c:order val="10"/>
          <c:tx>
            <c:strRef>
              <c:f>'FABEC Traffic Forecasts '!$A$13</c:f>
              <c:strCache>
                <c:ptCount val="1"/>
                <c:pt idx="0">
                  <c:v>2017 Base Forecast</c:v>
                </c:pt>
              </c:strCache>
            </c:strRef>
          </c:tx>
          <c:spPr>
            <a:ln w="28575" cap="rnd">
              <a:solidFill>
                <a:srgbClr val="C00000"/>
              </a:solidFill>
              <a:prstDash val="dash"/>
              <a:round/>
            </a:ln>
            <a:effectLst/>
          </c:spPr>
          <c:marker>
            <c:symbol val="none"/>
          </c:marker>
          <c:val>
            <c:numRef>
              <c:f>'FABEC Traffic Forecasts '!$B$13:$R$13</c:f>
              <c:numCache>
                <c:formatCode>General</c:formatCode>
                <c:ptCount val="17"/>
                <c:pt idx="8" formatCode="_-* #,##0_-;\-* #,##0_-;_-* &quot;-&quot;??_-;_-@_-">
                  <c:v>5848</c:v>
                </c:pt>
                <c:pt idx="9" formatCode="_-* #,##0_-;\-* #,##0_-;_-* &quot;-&quot;??_-;_-@_-">
                  <c:v>6038</c:v>
                </c:pt>
                <c:pt idx="10" formatCode="_-* #,##0_-;\-* #,##0_-;_-* &quot;-&quot;??_-;_-@_-">
                  <c:v>6132</c:v>
                </c:pt>
                <c:pt idx="11" formatCode="_-* #,##0_-;\-* #,##0_-;_-* &quot;-&quot;??_-;_-@_-">
                  <c:v>6208</c:v>
                </c:pt>
                <c:pt idx="12" formatCode="_-* #,##0_-;\-* #,##0_-;_-* &quot;-&quot;??_-;_-@_-">
                  <c:v>6323</c:v>
                </c:pt>
                <c:pt idx="13" formatCode="_-* #,##0_-;\-* #,##0_-;_-* &quot;-&quot;??_-;_-@_-">
                  <c:v>6393</c:v>
                </c:pt>
                <c:pt idx="14" formatCode="_-* #,##0_-;\-* #,##0_-;_-* &quot;-&quot;??_-;_-@_-">
                  <c:v>6477</c:v>
                </c:pt>
                <c:pt idx="15" formatCode="_-* #,##0_-;\-* #,##0_-;_-* &quot;-&quot;??_-;_-@_-">
                  <c:v>6551</c:v>
                </c:pt>
              </c:numCache>
            </c:numRef>
          </c:val>
          <c:smooth val="0"/>
          <c:extLst>
            <c:ext xmlns:c16="http://schemas.microsoft.com/office/drawing/2014/chart" uri="{C3380CC4-5D6E-409C-BE32-E72D297353CC}">
              <c16:uniqueId val="{0000000A-42AE-4CB1-801D-E59D8F7504C0}"/>
            </c:ext>
          </c:extLst>
        </c:ser>
        <c:ser>
          <c:idx val="12"/>
          <c:order val="11"/>
          <c:tx>
            <c:strRef>
              <c:f>'FABEC Traffic Forecasts '!$A$14</c:f>
              <c:strCache>
                <c:ptCount val="1"/>
                <c:pt idx="0">
                  <c:v>2017 Low Forecast</c:v>
                </c:pt>
              </c:strCache>
            </c:strRef>
          </c:tx>
          <c:spPr>
            <a:ln w="28575" cap="rnd">
              <a:solidFill>
                <a:srgbClr val="C00000"/>
              </a:solidFill>
              <a:prstDash val="lgDash"/>
              <a:round/>
            </a:ln>
            <a:effectLst/>
          </c:spPr>
          <c:marker>
            <c:symbol val="none"/>
          </c:marker>
          <c:val>
            <c:numRef>
              <c:f>'FABEC Traffic Forecasts '!$B$14:$R$14</c:f>
              <c:numCache>
                <c:formatCode>General</c:formatCode>
                <c:ptCount val="17"/>
                <c:pt idx="8" formatCode="_-* #,##0_-;\-* #,##0_-;_-* &quot;-&quot;??_-;_-@_-">
                  <c:v>5848</c:v>
                </c:pt>
                <c:pt idx="9" formatCode="_-* #,##0_-;\-* #,##0_-;_-* &quot;-&quot;??_-;_-@_-">
                  <c:v>5963</c:v>
                </c:pt>
                <c:pt idx="10" formatCode="_-* #,##0_-;\-* #,##0_-;_-* &quot;-&quot;??_-;_-@_-">
                  <c:v>5987</c:v>
                </c:pt>
                <c:pt idx="11" formatCode="_-* #,##0_-;\-* #,##0_-;_-* &quot;-&quot;??_-;_-@_-">
                  <c:v>5957</c:v>
                </c:pt>
                <c:pt idx="12" formatCode="_-* #,##0_-;\-* #,##0_-;_-* &quot;-&quot;??_-;_-@_-">
                  <c:v>6039</c:v>
                </c:pt>
                <c:pt idx="13" formatCode="_-* #,##0_-;\-* #,##0_-;_-* &quot;-&quot;??_-;_-@_-">
                  <c:v>6024</c:v>
                </c:pt>
                <c:pt idx="14" formatCode="_-* #,##0_-;\-* #,##0_-;_-* &quot;-&quot;??_-;_-@_-">
                  <c:v>6027</c:v>
                </c:pt>
                <c:pt idx="15" formatCode="_-* #,##0_-;\-* #,##0_-;_-* &quot;-&quot;??_-;_-@_-">
                  <c:v>6027</c:v>
                </c:pt>
              </c:numCache>
            </c:numRef>
          </c:val>
          <c:smooth val="0"/>
          <c:extLst>
            <c:ext xmlns:c16="http://schemas.microsoft.com/office/drawing/2014/chart" uri="{C3380CC4-5D6E-409C-BE32-E72D297353CC}">
              <c16:uniqueId val="{0000000B-42AE-4CB1-801D-E59D8F7504C0}"/>
            </c:ext>
          </c:extLst>
        </c:ser>
        <c:ser>
          <c:idx val="1"/>
          <c:order val="12"/>
          <c:tx>
            <c:strRef>
              <c:f>'FABEC Traffic Forecasts '!$A$6</c:f>
              <c:strCache>
                <c:ptCount val="1"/>
                <c:pt idx="0">
                  <c:v>2019 High Forecast </c:v>
                </c:pt>
              </c:strCache>
            </c:strRef>
          </c:tx>
          <c:spPr>
            <a:ln w="28575" cap="rnd">
              <a:solidFill>
                <a:schemeClr val="tx1">
                  <a:lumMod val="65000"/>
                  <a:lumOff val="35000"/>
                </a:schemeClr>
              </a:solidFill>
              <a:prstDash val="sysDot"/>
              <a:round/>
            </a:ln>
            <a:effectLst/>
          </c:spPr>
          <c:marker>
            <c:symbol val="none"/>
          </c:marker>
          <c:cat>
            <c:numRef>
              <c:f>'FABEC Traffic Forecasts '!$B$4:$T$4</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'FABEC Traffic Forecasts '!$B$6:$S$6</c:f>
              <c:numCache>
                <c:formatCode>General</c:formatCode>
                <c:ptCount val="18"/>
                <c:pt idx="10" formatCode="_-* #,##0_-;\-* #,##0_-;_-* &quot;-&quot;??_-;_-@_-">
                  <c:v>6238</c:v>
                </c:pt>
                <c:pt idx="11" formatCode="_-* #,##0_-;\-* #,##0_-;_-* &quot;-&quot;??_-;_-@_-">
                  <c:v>6490</c:v>
                </c:pt>
                <c:pt idx="12" formatCode="_-* #,##0_-;\-* #,##0_-;_-* &quot;-&quot;??_-;_-@_-">
                  <c:v>6738</c:v>
                </c:pt>
                <c:pt idx="13" formatCode="_-* #,##0_-;\-* #,##0_-;_-* &quot;-&quot;??_-;_-@_-">
                  <c:v>6921</c:v>
                </c:pt>
                <c:pt idx="14" formatCode="_-* #,##0_-;\-* #,##0_-;_-* &quot;-&quot;??_-;_-@_-">
                  <c:v>7074</c:v>
                </c:pt>
                <c:pt idx="15" formatCode="_-* #,##0_-;\-* #,##0_-;_-* &quot;-&quot;??_-;_-@_-">
                  <c:v>7217</c:v>
                </c:pt>
                <c:pt idx="16" formatCode="_-* #,##0_-;\-* #,##0_-;_-* &quot;-&quot;??_-;_-@_-">
                  <c:v>7370</c:v>
                </c:pt>
                <c:pt idx="17" formatCode="_-* #,##0_-;\-* #,##0_-;_-* &quot;-&quot;??_-;_-@_-">
                  <c:v>7498</c:v>
                </c:pt>
              </c:numCache>
            </c:numRef>
          </c:val>
          <c:smooth val="0"/>
          <c:extLst>
            <c:ext xmlns:c16="http://schemas.microsoft.com/office/drawing/2014/chart" uri="{C3380CC4-5D6E-409C-BE32-E72D297353CC}">
              <c16:uniqueId val="{0000000C-42AE-4CB1-801D-E59D8F7504C0}"/>
            </c:ext>
          </c:extLst>
        </c:ser>
        <c:ser>
          <c:idx val="3"/>
          <c:order val="13"/>
          <c:tx>
            <c:strRef>
              <c:f>'FABEC Traffic Forecasts '!$A$7</c:f>
              <c:strCache>
                <c:ptCount val="1"/>
                <c:pt idx="0">
                  <c:v>2019 Base Forecast </c:v>
                </c:pt>
              </c:strCache>
            </c:strRef>
          </c:tx>
          <c:spPr>
            <a:ln w="28575" cap="rnd">
              <a:solidFill>
                <a:schemeClr val="tx1">
                  <a:lumMod val="65000"/>
                  <a:lumOff val="35000"/>
                </a:schemeClr>
              </a:solidFill>
              <a:prstDash val="dash"/>
              <a:round/>
            </a:ln>
            <a:effectLst/>
          </c:spPr>
          <c:marker>
            <c:symbol val="none"/>
          </c:marker>
          <c:cat>
            <c:numRef>
              <c:f>'FABEC Traffic Forecasts '!$B$4:$T$4</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'FABEC Traffic Forecasts '!$B$7:$S$7</c:f>
              <c:numCache>
                <c:formatCode>General</c:formatCode>
                <c:ptCount val="18"/>
                <c:pt idx="10" formatCode="_-* #,##0_-;\-* #,##0_-;_-* &quot;-&quot;??_-;_-@_-">
                  <c:v>6238</c:v>
                </c:pt>
                <c:pt idx="11" formatCode="_-* #,##0_-;\-* #,##0_-;_-* &quot;-&quot;??_-;_-@_-">
                  <c:v>6418</c:v>
                </c:pt>
                <c:pt idx="12" formatCode="_-* #,##0_-;\-* #,##0_-;_-* &quot;-&quot;??_-;_-@_-">
                  <c:v>6596</c:v>
                </c:pt>
                <c:pt idx="13" formatCode="_-* #,##0_-;\-* #,##0_-;_-* &quot;-&quot;??_-;_-@_-">
                  <c:v>6694</c:v>
                </c:pt>
                <c:pt idx="14" formatCode="_-* #,##0_-;\-* #,##0_-;_-* &quot;-&quot;??_-;_-@_-">
                  <c:v>6805</c:v>
                </c:pt>
                <c:pt idx="15" formatCode="_-* #,##0_-;\-* #,##0_-;_-* &quot;-&quot;??_-;_-@_-">
                  <c:v>6896</c:v>
                </c:pt>
                <c:pt idx="16" formatCode="_-* #,##0_-;\-* #,##0_-;_-* &quot;-&quot;??_-;_-@_-">
                  <c:v>6984</c:v>
                </c:pt>
                <c:pt idx="17" formatCode="_-* #,##0_-;\-* #,##0_-;_-* &quot;-&quot;??_-;_-@_-">
                  <c:v>7059</c:v>
                </c:pt>
              </c:numCache>
            </c:numRef>
          </c:val>
          <c:smooth val="0"/>
          <c:extLst>
            <c:ext xmlns:c16="http://schemas.microsoft.com/office/drawing/2014/chart" uri="{C3380CC4-5D6E-409C-BE32-E72D297353CC}">
              <c16:uniqueId val="{0000000D-42AE-4CB1-801D-E59D8F7504C0}"/>
            </c:ext>
          </c:extLst>
        </c:ser>
        <c:ser>
          <c:idx val="0"/>
          <c:order val="14"/>
          <c:tx>
            <c:strRef>
              <c:f>'FABEC Traffic Forecasts '!$A$8</c:f>
              <c:strCache>
                <c:ptCount val="1"/>
                <c:pt idx="0">
                  <c:v>2019 Low Forecast </c:v>
                </c:pt>
              </c:strCache>
            </c:strRef>
          </c:tx>
          <c:spPr>
            <a:ln w="28575" cap="rnd">
              <a:solidFill>
                <a:schemeClr val="tx1">
                  <a:lumMod val="65000"/>
                  <a:lumOff val="35000"/>
                </a:schemeClr>
              </a:solidFill>
              <a:prstDash val="lgDash"/>
              <a:round/>
            </a:ln>
            <a:effectLst/>
          </c:spPr>
          <c:marker>
            <c:symbol val="none"/>
          </c:marker>
          <c:cat>
            <c:numRef>
              <c:f>'FABEC Traffic Forecasts '!$B$4:$T$4</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'FABEC Traffic Forecasts '!$B$8:$S$8</c:f>
              <c:numCache>
                <c:formatCode>General</c:formatCode>
                <c:ptCount val="18"/>
                <c:pt idx="10" formatCode="_-* #,##0_-;\-* #,##0_-;_-* &quot;-&quot;??_-;_-@_-">
                  <c:v>6238</c:v>
                </c:pt>
                <c:pt idx="11" formatCode="_-* #,##0_-;\-* #,##0_-;_-* &quot;-&quot;??_-;_-@_-">
                  <c:v>6327</c:v>
                </c:pt>
                <c:pt idx="12" formatCode="_-* #,##0_-;\-* #,##0_-;_-* &quot;-&quot;??_-;_-@_-">
                  <c:v>6416</c:v>
                </c:pt>
                <c:pt idx="13" formatCode="_-* #,##0_-;\-* #,##0_-;_-* &quot;-&quot;??_-;_-@_-">
                  <c:v>6394</c:v>
                </c:pt>
                <c:pt idx="14" formatCode="_-* #,##0_-;\-* #,##0_-;_-* &quot;-&quot;??_-;_-@_-">
                  <c:v>6417</c:v>
                </c:pt>
                <c:pt idx="15" formatCode="_-* #,##0_-;\-* #,##0_-;_-* &quot;-&quot;??_-;_-@_-">
                  <c:v>6429</c:v>
                </c:pt>
                <c:pt idx="16" formatCode="_-* #,##0_-;\-* #,##0_-;_-* &quot;-&quot;??_-;_-@_-">
                  <c:v>6453</c:v>
                </c:pt>
                <c:pt idx="17" formatCode="_-* #,##0_-;\-* #,##0_-;_-* &quot;-&quot;??_-;_-@_-">
                  <c:v>6436</c:v>
                </c:pt>
              </c:numCache>
            </c:numRef>
          </c:val>
          <c:smooth val="0"/>
          <c:extLst>
            <c:ext xmlns:c16="http://schemas.microsoft.com/office/drawing/2014/chart" uri="{C3380CC4-5D6E-409C-BE32-E72D297353CC}">
              <c16:uniqueId val="{0000000E-42AE-4CB1-801D-E59D8F7504C0}"/>
            </c:ext>
          </c:extLst>
        </c:ser>
        <c:ser>
          <c:idx val="2"/>
          <c:order val="15"/>
          <c:tx>
            <c:strRef>
              <c:f>'FABEC Traffic Forecasts '!$A$5</c:f>
              <c:strCache>
                <c:ptCount val="1"/>
                <c:pt idx="0">
                  <c:v>Actual traffic</c:v>
                </c:pt>
              </c:strCache>
            </c:strRef>
          </c:tx>
          <c:spPr>
            <a:ln w="34925" cap="rnd">
              <a:solidFill>
                <a:schemeClr val="tx1"/>
              </a:solidFill>
              <a:round/>
            </a:ln>
            <a:effectLst/>
          </c:spPr>
          <c:marker>
            <c:symbol val="circle"/>
            <c:size val="8"/>
            <c:spPr>
              <a:solidFill>
                <a:schemeClr val="tx1"/>
              </a:solidFill>
              <a:ln w="9525">
                <a:solidFill>
                  <a:schemeClr val="accent3"/>
                </a:solidFill>
              </a:ln>
              <a:effectLst/>
            </c:spPr>
          </c:marker>
          <c:cat>
            <c:numRef>
              <c:f>'FABEC Traffic Forecasts '!$B$4:$T$4</c:f>
              <c:numCache>
                <c:formatCode>General</c:formatCod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'FABEC Traffic Forecasts '!$B$5:$T$5</c:f>
              <c:numCache>
                <c:formatCode>_-* #,##0_-;\-* #,##0_-;_-* "-"??_-;_-@_-</c:formatCode>
                <c:ptCount val="19"/>
                <c:pt idx="0">
                  <c:v>5816</c:v>
                </c:pt>
                <c:pt idx="1">
                  <c:v>5406</c:v>
                </c:pt>
                <c:pt idx="2">
                  <c:v>5431</c:v>
                </c:pt>
                <c:pt idx="3">
                  <c:v>5671</c:v>
                </c:pt>
                <c:pt idx="4">
                  <c:v>5564</c:v>
                </c:pt>
                <c:pt idx="5">
                  <c:v>5499</c:v>
                </c:pt>
                <c:pt idx="6">
                  <c:v>5571</c:v>
                </c:pt>
                <c:pt idx="7">
                  <c:v>5667</c:v>
                </c:pt>
                <c:pt idx="8">
                  <c:v>5848</c:v>
                </c:pt>
                <c:pt idx="9">
                  <c:v>6048</c:v>
                </c:pt>
                <c:pt idx="10">
                  <c:v>6238</c:v>
                </c:pt>
              </c:numCache>
            </c:numRef>
          </c:val>
          <c:smooth val="0"/>
          <c:extLst>
            <c:ext xmlns:c16="http://schemas.microsoft.com/office/drawing/2014/chart" uri="{C3380CC4-5D6E-409C-BE32-E72D297353CC}">
              <c16:uniqueId val="{0000000F-42AE-4CB1-801D-E59D8F7504C0}"/>
            </c:ext>
          </c:extLst>
        </c:ser>
        <c:dLbls>
          <c:showLegendKey val="0"/>
          <c:showVal val="0"/>
          <c:showCatName val="0"/>
          <c:showSerName val="0"/>
          <c:showPercent val="0"/>
          <c:showBubbleSize val="0"/>
        </c:dLbls>
        <c:smooth val="0"/>
        <c:axId val="407667096"/>
        <c:axId val="407674312"/>
        <c:extLst>
          <c:ext xmlns:c15="http://schemas.microsoft.com/office/drawing/2012/chart" uri="{02D57815-91ED-43cb-92C2-25804820EDAC}">
            <c15:filteredLineSeries>
              <c15:ser>
                <c:idx val="16"/>
                <c:order val="16"/>
                <c:tx>
                  <c:strRef>
                    <c:extLst>
                      <c:ext uri="{02D57815-91ED-43cb-92C2-25804820EDAC}">
                        <c15:formulaRef>
                          <c15:sqref>'FABEC Traffic Forecasts '!$A$27</c15:sqref>
                        </c15:formulaRef>
                      </c:ext>
                    </c:extLst>
                    <c:strCache>
                      <c:ptCount val="1"/>
                      <c:pt idx="0">
                        <c:v>2012 High Forecast</c:v>
                      </c:pt>
                    </c:strCache>
                  </c:strRef>
                </c:tx>
                <c:spPr>
                  <a:ln w="28575" cap="rnd">
                    <a:solidFill>
                      <a:schemeClr val="tx2"/>
                    </a:solidFill>
                    <a:prstDash val="sysDot"/>
                    <a:round/>
                  </a:ln>
                  <a:effectLst/>
                </c:spPr>
                <c:marker>
                  <c:symbol val="none"/>
                </c:marker>
                <c:val>
                  <c:numRef>
                    <c:extLst>
                      <c:ext uri="{02D57815-91ED-43cb-92C2-25804820EDAC}">
                        <c15:formulaRef>
                          <c15:sqref>'FABEC Traffic Forecasts '!$B$27:$L$27</c15:sqref>
                        </c15:formulaRef>
                      </c:ext>
                    </c:extLst>
                    <c:numCache>
                      <c:formatCode>General</c:formatCode>
                      <c:ptCount val="11"/>
                      <c:pt idx="3" formatCode="_-* #,##0_-;\-* #,##0_-;_-* &quot;-&quot;??_-;_-@_-">
                        <c:v>5671</c:v>
                      </c:pt>
                      <c:pt idx="4" formatCode="_-* #,##0_-;\-* #,##0_-;_-* &quot;-&quot;??_-;_-@_-">
                        <c:v>5663</c:v>
                      </c:pt>
                      <c:pt idx="5" formatCode="_-* #,##0_-;\-* #,##0_-;_-* &quot;-&quot;??_-;_-@_-">
                        <c:v>5794</c:v>
                      </c:pt>
                      <c:pt idx="6" formatCode="_-* #,##0_-;\-* #,##0_-;_-* &quot;-&quot;??_-;_-@_-">
                        <c:v>6013</c:v>
                      </c:pt>
                      <c:pt idx="7" formatCode="_-* #,##0_-;\-* #,##0_-;_-* &quot;-&quot;??_-;_-@_-">
                        <c:v>6206</c:v>
                      </c:pt>
                      <c:pt idx="8" formatCode="_-* #,##0_-;\-* #,##0_-;_-* &quot;-&quot;??_-;_-@_-">
                        <c:v>6409</c:v>
                      </c:pt>
                      <c:pt idx="9" formatCode="_-* #,##0_-;\-* #,##0_-;_-* &quot;-&quot;??_-;_-@_-">
                        <c:v>6589</c:v>
                      </c:pt>
                      <c:pt idx="10" formatCode="_-* #,##0_-;\-* #,##0_-;_-* &quot;-&quot;??_-;_-@_-">
                        <c:v>6729</c:v>
                      </c:pt>
                    </c:numCache>
                  </c:numRef>
                </c:val>
                <c:smooth val="0"/>
                <c:extLst>
                  <c:ext xmlns:c16="http://schemas.microsoft.com/office/drawing/2014/chart" uri="{C3380CC4-5D6E-409C-BE32-E72D297353CC}">
                    <c16:uniqueId val="{00000010-42AE-4CB1-801D-E59D8F7504C0}"/>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'FABEC Traffic Forecasts '!$A$28</c15:sqref>
                        </c15:formulaRef>
                      </c:ext>
                    </c:extLst>
                    <c:strCache>
                      <c:ptCount val="1"/>
                      <c:pt idx="0">
                        <c:v>2012 Base Forecast</c:v>
                      </c:pt>
                    </c:strCache>
                  </c:strRef>
                </c:tx>
                <c:spPr>
                  <a:ln w="28575" cap="rnd">
                    <a:solidFill>
                      <a:schemeClr val="tx2"/>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'FABEC Traffic Forecasts '!$B$28:$L$28</c15:sqref>
                        </c15:formulaRef>
                      </c:ext>
                    </c:extLst>
                    <c:numCache>
                      <c:formatCode>General</c:formatCode>
                      <c:ptCount val="11"/>
                      <c:pt idx="3" formatCode="_-* #,##0_-;\-* #,##0_-;_-* &quot;-&quot;??_-;_-@_-">
                        <c:v>5671</c:v>
                      </c:pt>
                      <c:pt idx="4" formatCode="_-* #,##0_-;\-* #,##0_-;_-* &quot;-&quot;??_-;_-@_-">
                        <c:v>5607</c:v>
                      </c:pt>
                      <c:pt idx="5" formatCode="_-* #,##0_-;\-* #,##0_-;_-* &quot;-&quot;??_-;_-@_-">
                        <c:v>5686</c:v>
                      </c:pt>
                      <c:pt idx="6" formatCode="_-* #,##0_-;\-* #,##0_-;_-* &quot;-&quot;??_-;_-@_-">
                        <c:v>5827</c:v>
                      </c:pt>
                      <c:pt idx="7" formatCode="_-* #,##0_-;\-* #,##0_-;_-* &quot;-&quot;??_-;_-@_-">
                        <c:v>5978</c:v>
                      </c:pt>
                      <c:pt idx="8" formatCode="_-* #,##0_-;\-* #,##0_-;_-* &quot;-&quot;??_-;_-@_-">
                        <c:v>6133</c:v>
                      </c:pt>
                      <c:pt idx="9" formatCode="_-* #,##0_-;\-* #,##0_-;_-* &quot;-&quot;??_-;_-@_-">
                        <c:v>6254</c:v>
                      </c:pt>
                      <c:pt idx="10" formatCode="_-* #,##0_-;\-* #,##0_-;_-* &quot;-&quot;??_-;_-@_-">
                        <c:v>6384</c:v>
                      </c:pt>
                    </c:numCache>
                  </c:numRef>
                </c:val>
                <c:smooth val="0"/>
                <c:extLst xmlns:c15="http://schemas.microsoft.com/office/drawing/2012/chart">
                  <c:ext xmlns:c16="http://schemas.microsoft.com/office/drawing/2014/chart" uri="{C3380CC4-5D6E-409C-BE32-E72D297353CC}">
                    <c16:uniqueId val="{00000011-42AE-4CB1-801D-E59D8F7504C0}"/>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'FABEC Traffic Forecasts '!$A$29</c15:sqref>
                        </c15:formulaRef>
                      </c:ext>
                    </c:extLst>
                    <c:strCache>
                      <c:ptCount val="1"/>
                      <c:pt idx="0">
                        <c:v>2012 Low Forecast</c:v>
                      </c:pt>
                    </c:strCache>
                  </c:strRef>
                </c:tx>
                <c:spPr>
                  <a:ln w="28575" cap="rnd">
                    <a:solidFill>
                      <a:schemeClr val="tx2"/>
                    </a:solidFill>
                    <a:prstDash val="lgDash"/>
                    <a:round/>
                  </a:ln>
                  <a:effectLst/>
                </c:spPr>
                <c:marker>
                  <c:symbol val="none"/>
                </c:marker>
                <c:val>
                  <c:numRef>
                    <c:extLst xmlns:c15="http://schemas.microsoft.com/office/drawing/2012/chart">
                      <c:ext xmlns:c15="http://schemas.microsoft.com/office/drawing/2012/chart" uri="{02D57815-91ED-43cb-92C2-25804820EDAC}">
                        <c15:formulaRef>
                          <c15:sqref>'FABEC Traffic Forecasts '!$B$29:$L$29</c15:sqref>
                        </c15:formulaRef>
                      </c:ext>
                    </c:extLst>
                    <c:numCache>
                      <c:formatCode>General</c:formatCode>
                      <c:ptCount val="11"/>
                      <c:pt idx="3" formatCode="_-* #,##0_-;\-* #,##0_-;_-* &quot;-&quot;??_-;_-@_-">
                        <c:v>5671</c:v>
                      </c:pt>
                      <c:pt idx="4" formatCode="_-* #,##0_-;\-* #,##0_-;_-* &quot;-&quot;??_-;_-@_-">
                        <c:v>5551</c:v>
                      </c:pt>
                      <c:pt idx="5" formatCode="_-* #,##0_-;\-* #,##0_-;_-* &quot;-&quot;??_-;_-@_-">
                        <c:v>5584</c:v>
                      </c:pt>
                      <c:pt idx="6" formatCode="_-* #,##0_-;\-* #,##0_-;_-* &quot;-&quot;??_-;_-@_-">
                        <c:v>5652</c:v>
                      </c:pt>
                      <c:pt idx="7" formatCode="_-* #,##0_-;\-* #,##0_-;_-* &quot;-&quot;??_-;_-@_-">
                        <c:v>5743</c:v>
                      </c:pt>
                      <c:pt idx="8" formatCode="_-* #,##0_-;\-* #,##0_-;_-* &quot;-&quot;??_-;_-@_-">
                        <c:v>5847</c:v>
                      </c:pt>
                      <c:pt idx="9" formatCode="_-* #,##0_-;\-* #,##0_-;_-* &quot;-&quot;??_-;_-@_-">
                        <c:v>5913</c:v>
                      </c:pt>
                      <c:pt idx="10" formatCode="_-* #,##0_-;\-* #,##0_-;_-* &quot;-&quot;??_-;_-@_-">
                        <c:v>5995</c:v>
                      </c:pt>
                    </c:numCache>
                  </c:numRef>
                </c:val>
                <c:smooth val="0"/>
                <c:extLst xmlns:c15="http://schemas.microsoft.com/office/drawing/2012/chart">
                  <c:ext xmlns:c16="http://schemas.microsoft.com/office/drawing/2014/chart" uri="{C3380CC4-5D6E-409C-BE32-E72D297353CC}">
                    <c16:uniqueId val="{00000012-42AE-4CB1-801D-E59D8F7504C0}"/>
                  </c:ext>
                </c:extLst>
              </c15:ser>
            </c15:filteredLineSeries>
          </c:ext>
        </c:extLst>
      </c:lineChart>
      <c:catAx>
        <c:axId val="4076670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7674312"/>
        <c:crosses val="autoZero"/>
        <c:auto val="1"/>
        <c:lblAlgn val="ctr"/>
        <c:lblOffset val="100"/>
        <c:noMultiLvlLbl val="0"/>
      </c:catAx>
      <c:valAx>
        <c:axId val="407674312"/>
        <c:scaling>
          <c:orientation val="minMax"/>
          <c:max val="7400"/>
          <c:min val="5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IFR Movements (thousands)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7667096"/>
        <c:crosses val="autoZero"/>
        <c:crossBetween val="between"/>
      </c:valAx>
      <c:spPr>
        <a:noFill/>
        <a:ln>
          <a:noFill/>
        </a:ln>
        <a:effectLst/>
      </c:spPr>
    </c:plotArea>
    <c:legend>
      <c:legendPos val="b"/>
      <c:layout>
        <c:manualLayout>
          <c:xMode val="edge"/>
          <c:yMode val="edge"/>
          <c:x val="1.4649684232375088E-2"/>
          <c:y val="0.85867276327233955"/>
          <c:w val="0.96409940280454975"/>
          <c:h val="0.12735350550852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2B539B0-10B9-4E60-A547-2F54430A6698}" type="datetimeFigureOut">
              <a:rPr lang="en-GB" smtClean="0"/>
              <a:t>02/09/2019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0D17160-98DD-47AA-AF38-E2C174C34937}" type="slidenum">
              <a:rPr lang="en-GB" smtClean="0"/>
              <a:t>‹#›</a:t>
            </a:fld>
            <a:endParaRPr lang="en-GB"/>
          </a:p>
        </p:txBody>
      </p:sp>
    </p:spTree>
    <p:extLst>
      <p:ext uri="{BB962C8B-B14F-4D97-AF65-F5344CB8AC3E}">
        <p14:creationId xmlns:p14="http://schemas.microsoft.com/office/powerpoint/2010/main" val="155431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0C64E9-5F77-436E-BB69-4F4D6FF370FB}" type="datetimeFigureOut">
              <a:rPr lang="de-DE"/>
              <a:pPr>
                <a:defRPr/>
              </a:pPr>
              <a:t>02.09.2019</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099D077-AFBB-4BD1-8202-CB655DE8E095}" type="slidenum">
              <a:rPr lang="de-DE"/>
              <a:pPr>
                <a:defRPr/>
              </a:pPr>
              <a:t>‹#›</a:t>
            </a:fld>
            <a:endParaRPr lang="de-DE"/>
          </a:p>
        </p:txBody>
      </p:sp>
    </p:spTree>
    <p:extLst>
      <p:ext uri="{BB962C8B-B14F-4D97-AF65-F5344CB8AC3E}">
        <p14:creationId xmlns:p14="http://schemas.microsoft.com/office/powerpoint/2010/main" val="581681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1BC86A2-2973-4549-A0BD-93B2B4E2DF6A}" type="slidenum">
              <a:rPr lang="de-DE" smtClean="0"/>
              <a:pPr>
                <a:defRPr/>
              </a:pPr>
              <a:t>1</a:t>
            </a:fld>
            <a:endParaRPr lang="de-DE" dirty="0"/>
          </a:p>
        </p:txBody>
      </p:sp>
    </p:spTree>
    <p:extLst>
      <p:ext uri="{BB962C8B-B14F-4D97-AF65-F5344CB8AC3E}">
        <p14:creationId xmlns:p14="http://schemas.microsoft.com/office/powerpoint/2010/main" val="371469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99D077-AFBB-4BD1-8202-CB655DE8E095}" type="slidenum">
              <a:rPr lang="de-DE" smtClean="0"/>
              <a:pPr>
                <a:defRPr/>
              </a:pPr>
              <a:t>3</a:t>
            </a:fld>
            <a:endParaRPr lang="de-DE"/>
          </a:p>
        </p:txBody>
      </p:sp>
    </p:spTree>
    <p:extLst>
      <p:ext uri="{BB962C8B-B14F-4D97-AF65-F5344CB8AC3E}">
        <p14:creationId xmlns:p14="http://schemas.microsoft.com/office/powerpoint/2010/main" val="409795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99D077-AFBB-4BD1-8202-CB655DE8E095}" type="slidenum">
              <a:rPr lang="de-DE" smtClean="0"/>
              <a:pPr>
                <a:defRPr/>
              </a:pPr>
              <a:t>4</a:t>
            </a:fld>
            <a:endParaRPr lang="de-DE"/>
          </a:p>
        </p:txBody>
      </p:sp>
    </p:spTree>
    <p:extLst>
      <p:ext uri="{BB962C8B-B14F-4D97-AF65-F5344CB8AC3E}">
        <p14:creationId xmlns:p14="http://schemas.microsoft.com/office/powerpoint/2010/main" val="229320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099D077-AFBB-4BD1-8202-CB655DE8E095}" type="slidenum">
              <a:rPr lang="de-DE" smtClean="0"/>
              <a:pPr>
                <a:defRPr/>
              </a:pPr>
              <a:t>5</a:t>
            </a:fld>
            <a:endParaRPr lang="de-DE"/>
          </a:p>
        </p:txBody>
      </p:sp>
    </p:spTree>
    <p:extLst>
      <p:ext uri="{BB962C8B-B14F-4D97-AF65-F5344CB8AC3E}">
        <p14:creationId xmlns:p14="http://schemas.microsoft.com/office/powerpoint/2010/main" val="243362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99D077-AFBB-4BD1-8202-CB655DE8E095}" type="slidenum">
              <a:rPr lang="de-DE" smtClean="0"/>
              <a:pPr>
                <a:defRPr/>
              </a:pPr>
              <a:t>9</a:t>
            </a:fld>
            <a:endParaRPr lang="de-DE"/>
          </a:p>
        </p:txBody>
      </p:sp>
    </p:spTree>
    <p:extLst>
      <p:ext uri="{BB962C8B-B14F-4D97-AF65-F5344CB8AC3E}">
        <p14:creationId xmlns:p14="http://schemas.microsoft.com/office/powerpoint/2010/main" val="889194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Textplatzhalter 10"/>
          <p:cNvSpPr>
            <a:spLocks noGrp="1"/>
          </p:cNvSpPr>
          <p:nvPr>
            <p:ph type="body" sz="quarter" idx="13"/>
          </p:nvPr>
        </p:nvSpPr>
        <p:spPr>
          <a:xfrm>
            <a:off x="687186" y="2431914"/>
            <a:ext cx="10873047" cy="997087"/>
          </a:xfrm>
          <a:prstGeom prst="rect">
            <a:avLst/>
          </a:prstGeom>
        </p:spPr>
        <p:txBody>
          <a:bodyPr/>
          <a:lstStyle>
            <a:lvl1pPr marL="0" indent="0" algn="ctr">
              <a:buNone/>
              <a:defRPr sz="4000" b="1">
                <a:solidFill>
                  <a:srgbClr val="07408F"/>
                </a:solidFill>
                <a:latin typeface="Arial" pitchFamily="34" charset="0"/>
                <a:cs typeface="Arial" pitchFamily="34" charset="0"/>
              </a:defRPr>
            </a:lvl1pPr>
            <a:lvl2pPr marL="457200" indent="0">
              <a:buNone/>
              <a:defRPr sz="4000" b="1">
                <a:solidFill>
                  <a:srgbClr val="07408F"/>
                </a:solidFill>
              </a:defRPr>
            </a:lvl2pPr>
            <a:lvl3pPr marL="914400" indent="0">
              <a:buNone/>
              <a:defRPr sz="4000" b="1">
                <a:solidFill>
                  <a:srgbClr val="07408F"/>
                </a:solidFill>
              </a:defRPr>
            </a:lvl3pPr>
            <a:lvl4pPr marL="1371600" indent="0">
              <a:buNone/>
              <a:defRPr sz="4000" b="1">
                <a:solidFill>
                  <a:srgbClr val="07408F"/>
                </a:solidFill>
              </a:defRPr>
            </a:lvl4pPr>
            <a:lvl5pPr marL="1828800" indent="0">
              <a:buNone/>
              <a:defRPr sz="4000" b="1">
                <a:solidFill>
                  <a:srgbClr val="07408F"/>
                </a:solidFill>
              </a:defRPr>
            </a:lvl5pPr>
          </a:lstStyle>
          <a:p>
            <a:pPr lvl="0"/>
            <a:r>
              <a:rPr lang="en-US"/>
              <a:t>Click to edit Master text styles</a:t>
            </a:r>
          </a:p>
        </p:txBody>
      </p:sp>
      <p:sp>
        <p:nvSpPr>
          <p:cNvPr id="9" name="Textplatzhalter 14"/>
          <p:cNvSpPr>
            <a:spLocks noGrp="1"/>
          </p:cNvSpPr>
          <p:nvPr>
            <p:ph type="body" sz="quarter" idx="14"/>
          </p:nvPr>
        </p:nvSpPr>
        <p:spPr>
          <a:xfrm>
            <a:off x="687917" y="3728584"/>
            <a:ext cx="10894483" cy="273597"/>
          </a:xfrm>
          <a:prstGeom prst="rect">
            <a:avLst/>
          </a:prstGeom>
        </p:spPr>
        <p:txBody>
          <a:bodyPr/>
          <a:lstStyle>
            <a:lvl1pPr marL="0" indent="0" algn="ctr">
              <a:buNone/>
              <a:defRPr sz="1400">
                <a:solidFill>
                  <a:srgbClr val="07408F"/>
                </a:solidFill>
                <a:latin typeface="Arial" pitchFamily="34" charset="0"/>
                <a:cs typeface="Arial" pitchFamily="34" charset="0"/>
              </a:defRPr>
            </a:lvl1pPr>
            <a:lvl2pPr marL="457200" indent="0">
              <a:buNone/>
              <a:defRPr sz="1400">
                <a:solidFill>
                  <a:srgbClr val="07408F"/>
                </a:solidFill>
              </a:defRPr>
            </a:lvl2pPr>
            <a:lvl3pPr marL="914400" indent="0">
              <a:buNone/>
              <a:defRPr sz="1400">
                <a:solidFill>
                  <a:srgbClr val="07408F"/>
                </a:solidFill>
              </a:defRPr>
            </a:lvl3pPr>
            <a:lvl4pPr marL="1371600" indent="0">
              <a:buNone/>
              <a:defRPr sz="1400">
                <a:solidFill>
                  <a:srgbClr val="07408F"/>
                </a:solidFill>
              </a:defRPr>
            </a:lvl4pPr>
            <a:lvl5pPr marL="1828800" indent="0">
              <a:buNone/>
              <a:defRPr sz="1400">
                <a:solidFill>
                  <a:srgbClr val="07408F"/>
                </a:solidFill>
              </a:defRPr>
            </a:lvl5pPr>
          </a:lstStyle>
          <a:p>
            <a:pPr lvl="0"/>
            <a:r>
              <a:rPr lang="en-US"/>
              <a:t>Click to edit Master text styles</a:t>
            </a:r>
          </a:p>
        </p:txBody>
      </p:sp>
      <p:sp>
        <p:nvSpPr>
          <p:cNvPr id="10" name="Textplatzhalter 16"/>
          <p:cNvSpPr>
            <a:spLocks noGrp="1"/>
          </p:cNvSpPr>
          <p:nvPr>
            <p:ph type="body" sz="quarter" idx="15"/>
          </p:nvPr>
        </p:nvSpPr>
        <p:spPr>
          <a:xfrm>
            <a:off x="687416" y="3977836"/>
            <a:ext cx="10896000" cy="290945"/>
          </a:xfrm>
          <a:prstGeom prst="rect">
            <a:avLst/>
          </a:prstGeom>
        </p:spPr>
        <p:txBody>
          <a:bodyPr/>
          <a:lstStyle>
            <a:lvl1pPr marL="0" indent="0" algn="ctr">
              <a:buNone/>
              <a:defRPr sz="1400">
                <a:solidFill>
                  <a:srgbClr val="07408F"/>
                </a:solidFill>
                <a:latin typeface="Arial" pitchFamily="34" charset="0"/>
                <a:cs typeface="Arial" pitchFamily="34" charset="0"/>
              </a:defRPr>
            </a:lvl1pPr>
            <a:lvl2pPr marL="457200" indent="0" algn="ctr">
              <a:buNone/>
              <a:defRPr sz="1400">
                <a:solidFill>
                  <a:srgbClr val="07408F"/>
                </a:solidFill>
              </a:defRPr>
            </a:lvl2pPr>
            <a:lvl3pPr marL="914400" indent="0" algn="ctr">
              <a:buNone/>
              <a:defRPr sz="1400">
                <a:solidFill>
                  <a:srgbClr val="07408F"/>
                </a:solidFill>
              </a:defRPr>
            </a:lvl3pPr>
            <a:lvl4pPr marL="1371600" indent="0" algn="ctr">
              <a:buNone/>
              <a:defRPr sz="1400">
                <a:solidFill>
                  <a:srgbClr val="07408F"/>
                </a:solidFill>
              </a:defRPr>
            </a:lvl4pPr>
            <a:lvl5pPr marL="1828800" indent="0" algn="ctr">
              <a:buNone/>
              <a:defRPr sz="1400">
                <a:solidFill>
                  <a:srgbClr val="07408F"/>
                </a:solidFill>
              </a:defRPr>
            </a:lvl5pPr>
          </a:lstStyle>
          <a:p>
            <a:pPr lvl="0"/>
            <a:r>
              <a:rPr lang="en-US"/>
              <a:t>Click to edit Master text styles</a:t>
            </a:r>
          </a:p>
        </p:txBody>
      </p:sp>
      <p:sp>
        <p:nvSpPr>
          <p:cNvPr id="11" name="Textplatzhalter 14"/>
          <p:cNvSpPr>
            <a:spLocks noGrp="1"/>
          </p:cNvSpPr>
          <p:nvPr>
            <p:ph type="body" sz="quarter" idx="16"/>
          </p:nvPr>
        </p:nvSpPr>
        <p:spPr>
          <a:xfrm>
            <a:off x="691342" y="3445545"/>
            <a:ext cx="10894483" cy="273597"/>
          </a:xfrm>
          <a:prstGeom prst="rect">
            <a:avLst/>
          </a:prstGeom>
        </p:spPr>
        <p:txBody>
          <a:bodyPr/>
          <a:lstStyle>
            <a:lvl1pPr marL="0" indent="0" algn="ctr">
              <a:buNone/>
              <a:defRPr sz="1800" b="1">
                <a:solidFill>
                  <a:srgbClr val="07408F"/>
                </a:solidFill>
                <a:latin typeface="Arial" pitchFamily="34" charset="0"/>
                <a:cs typeface="Arial" pitchFamily="34" charset="0"/>
              </a:defRPr>
            </a:lvl1pPr>
            <a:lvl2pPr marL="457200" indent="0">
              <a:buNone/>
              <a:defRPr sz="1400">
                <a:solidFill>
                  <a:srgbClr val="07408F"/>
                </a:solidFill>
              </a:defRPr>
            </a:lvl2pPr>
            <a:lvl3pPr marL="914400" indent="0">
              <a:buNone/>
              <a:defRPr sz="1400">
                <a:solidFill>
                  <a:srgbClr val="07408F"/>
                </a:solidFill>
              </a:defRPr>
            </a:lvl3pPr>
            <a:lvl4pPr marL="1371600" indent="0">
              <a:buNone/>
              <a:defRPr sz="1400">
                <a:solidFill>
                  <a:srgbClr val="07408F"/>
                </a:solidFill>
              </a:defRPr>
            </a:lvl4pPr>
            <a:lvl5pPr marL="1828800" indent="0">
              <a:buNone/>
              <a:defRPr sz="1400">
                <a:solidFill>
                  <a:srgbClr val="07408F"/>
                </a:solidFill>
              </a:defRPr>
            </a:lvl5pPr>
          </a:lstStyle>
          <a:p>
            <a:pPr lvl="0"/>
            <a:r>
              <a:rPr lang="en-US"/>
              <a:t>Click to edit Master text styles</a:t>
            </a:r>
          </a:p>
        </p:txBody>
      </p:sp>
      <p:sp>
        <p:nvSpPr>
          <p:cNvPr id="12" name="Fußzeilenplatzhalter 4"/>
          <p:cNvSpPr>
            <a:spLocks noGrp="1"/>
          </p:cNvSpPr>
          <p:nvPr>
            <p:ph type="ftr" sz="quarter" idx="17"/>
          </p:nvPr>
        </p:nvSpPr>
        <p:spPr>
          <a:xfrm>
            <a:off x="357717" y="6434139"/>
            <a:ext cx="3860800" cy="365125"/>
          </a:xfrm>
          <a:prstGeom prst="rect">
            <a:avLst/>
          </a:prstGeom>
        </p:spPr>
        <p:txBody>
          <a:bodyPr vert="horz" lIns="91440" tIns="45720" rIns="91440" bIns="45720" rtlCol="0" anchor="ctr"/>
          <a:lstStyle>
            <a:lvl1pPr algn="l" fontAlgn="auto">
              <a:spcBef>
                <a:spcPts val="0"/>
              </a:spcBef>
              <a:spcAft>
                <a:spcPts val="0"/>
              </a:spcAft>
              <a:defRPr sz="800" b="1">
                <a:solidFill>
                  <a:srgbClr val="FF9000"/>
                </a:solidFill>
                <a:latin typeface="Arial" pitchFamily="34" charset="0"/>
                <a:cs typeface="Arial" pitchFamily="34" charset="0"/>
              </a:defRPr>
            </a:lvl1pPr>
          </a:lstStyle>
          <a:p>
            <a:pPr>
              <a:defRPr/>
            </a:pPr>
            <a:r>
              <a:rPr lang="en-GB" smtClean="0"/>
              <a:t>FABEC Consultation - 05/09/2019 - ANSP View</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4" name="Textfeld 8"/>
          <p:cNvSpPr txBox="1">
            <a:spLocks noChangeArrowheads="1"/>
          </p:cNvSpPr>
          <p:nvPr/>
        </p:nvSpPr>
        <p:spPr bwMode="auto">
          <a:xfrm>
            <a:off x="11017251" y="6389688"/>
            <a:ext cx="914400" cy="2159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0BABC8B0-8F0F-44A9-9952-E14A77333334}" type="slidenum">
              <a:rPr lang="de-DE" sz="800" b="1" smtClean="0">
                <a:solidFill>
                  <a:srgbClr val="FF9000"/>
                </a:solidFill>
                <a:latin typeface="Arial" charset="0"/>
              </a:rPr>
              <a:pPr algn="r">
                <a:defRPr/>
              </a:pPr>
              <a:t>‹#›</a:t>
            </a:fld>
            <a:endParaRPr lang="de-DE" sz="800" b="1" dirty="0">
              <a:solidFill>
                <a:srgbClr val="FF9000"/>
              </a:solidFill>
              <a:latin typeface="Arial" charset="0"/>
            </a:endParaRPr>
          </a:p>
        </p:txBody>
      </p:sp>
      <p:sp>
        <p:nvSpPr>
          <p:cNvPr id="6" name="Textplatzhalter 8"/>
          <p:cNvSpPr>
            <a:spLocks noGrp="1"/>
          </p:cNvSpPr>
          <p:nvPr>
            <p:ph type="body" sz="quarter" idx="13"/>
          </p:nvPr>
        </p:nvSpPr>
        <p:spPr>
          <a:xfrm>
            <a:off x="457199" y="404664"/>
            <a:ext cx="8719459" cy="576262"/>
          </a:xfrm>
          <a:prstGeom prst="rect">
            <a:avLst/>
          </a:prstGeom>
        </p:spPr>
        <p:txBody>
          <a:bodyPr/>
          <a:lstStyle>
            <a:lvl1pPr marL="0" indent="0">
              <a:buNone/>
              <a:defRPr lang="de-DE" sz="2800" b="1" kern="1200" dirty="0" smtClean="0">
                <a:solidFill>
                  <a:srgbClr val="07408F"/>
                </a:solidFill>
                <a:latin typeface="Arial" charset="0"/>
                <a:ea typeface="ＭＳ Ｐゴシック" pitchFamily="-128" charset="-128"/>
                <a:cs typeface="+mn-cs"/>
              </a:defRPr>
            </a:lvl1pPr>
          </a:lstStyle>
          <a:p>
            <a:pPr lvl="0"/>
            <a:r>
              <a:rPr lang="en-US"/>
              <a:t>Click to edit Master text styles</a:t>
            </a:r>
          </a:p>
        </p:txBody>
      </p:sp>
      <p:sp>
        <p:nvSpPr>
          <p:cNvPr id="7" name="Textplatzhalter 14"/>
          <p:cNvSpPr>
            <a:spLocks noGrp="1"/>
          </p:cNvSpPr>
          <p:nvPr>
            <p:ph type="body" sz="quarter" idx="14"/>
          </p:nvPr>
        </p:nvSpPr>
        <p:spPr>
          <a:xfrm>
            <a:off x="457199" y="1525588"/>
            <a:ext cx="11239500" cy="4175126"/>
          </a:xfrm>
          <a:prstGeom prst="rect">
            <a:avLst/>
          </a:prstGeom>
        </p:spPr>
        <p:txBody>
          <a:bodyPr/>
          <a:lstStyle>
            <a:lvl1pPr marL="0" indent="0">
              <a:buNone/>
              <a:defRPr sz="1800" b="1">
                <a:solidFill>
                  <a:srgbClr val="07408F"/>
                </a:solidFill>
                <a:latin typeface="Arial" pitchFamily="34" charset="0"/>
                <a:cs typeface="Arial" pitchFamily="34" charset="0"/>
              </a:defRPr>
            </a:lvl1pPr>
            <a:lvl2pPr marL="457200" indent="0">
              <a:buNone/>
              <a:defRPr sz="1800" b="1">
                <a:solidFill>
                  <a:srgbClr val="07408F"/>
                </a:solidFill>
                <a:latin typeface="+mn-lt"/>
              </a:defRPr>
            </a:lvl2pPr>
            <a:lvl3pPr marL="914400" indent="0">
              <a:buNone/>
              <a:defRPr sz="1800" b="1">
                <a:solidFill>
                  <a:srgbClr val="07408F"/>
                </a:solidFill>
                <a:latin typeface="+mn-lt"/>
              </a:defRPr>
            </a:lvl3pPr>
            <a:lvl4pPr marL="1371600" indent="0">
              <a:buNone/>
              <a:defRPr sz="1800" b="1">
                <a:solidFill>
                  <a:srgbClr val="07408F"/>
                </a:solidFill>
                <a:latin typeface="+mn-lt"/>
              </a:defRPr>
            </a:lvl4pPr>
            <a:lvl5pPr marL="1828800" indent="0">
              <a:buNone/>
              <a:defRPr sz="1800" b="1">
                <a:solidFill>
                  <a:srgbClr val="07408F"/>
                </a:solidFill>
                <a:latin typeface="+mn-lt"/>
              </a:defRPr>
            </a:lvl5pPr>
          </a:lstStyle>
          <a:p>
            <a:pPr lvl="0"/>
            <a:r>
              <a:rPr lang="en-US"/>
              <a:t>Click to edit Master text styles</a:t>
            </a:r>
          </a:p>
        </p:txBody>
      </p:sp>
      <p:sp>
        <p:nvSpPr>
          <p:cNvPr id="5" name="Fußzeilenplatzhalter 4"/>
          <p:cNvSpPr>
            <a:spLocks noGrp="1"/>
          </p:cNvSpPr>
          <p:nvPr>
            <p:ph type="ftr" sz="quarter" idx="15"/>
          </p:nvPr>
        </p:nvSpPr>
        <p:spPr>
          <a:xfrm>
            <a:off x="357717" y="6434139"/>
            <a:ext cx="3860800" cy="365125"/>
          </a:xfrm>
          <a:prstGeom prst="rect">
            <a:avLst/>
          </a:prstGeom>
        </p:spPr>
        <p:txBody>
          <a:bodyPr vert="horz" lIns="91440" tIns="45720" rIns="91440" bIns="45720" rtlCol="0" anchor="ctr"/>
          <a:lstStyle>
            <a:lvl1pPr algn="l" fontAlgn="auto">
              <a:spcBef>
                <a:spcPts val="0"/>
              </a:spcBef>
              <a:spcAft>
                <a:spcPts val="0"/>
              </a:spcAft>
              <a:defRPr sz="800" b="1">
                <a:solidFill>
                  <a:srgbClr val="FF9000"/>
                </a:solidFill>
                <a:latin typeface="Arial" pitchFamily="34" charset="0"/>
                <a:cs typeface="Arial" pitchFamily="34" charset="0"/>
              </a:defRPr>
            </a:lvl1pPr>
          </a:lstStyle>
          <a:p>
            <a:pPr>
              <a:defRPr/>
            </a:pPr>
            <a:r>
              <a:rPr lang="en-GB" smtClean="0"/>
              <a:t>FABEC Consultation - 05/09/2019 - ANSP View</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 Bild">
    <p:spTree>
      <p:nvGrpSpPr>
        <p:cNvPr id="1" name=""/>
        <p:cNvGrpSpPr/>
        <p:nvPr/>
      </p:nvGrpSpPr>
      <p:grpSpPr>
        <a:xfrm>
          <a:off x="0" y="0"/>
          <a:ext cx="0" cy="0"/>
          <a:chOff x="0" y="0"/>
          <a:chExt cx="0" cy="0"/>
        </a:xfrm>
      </p:grpSpPr>
      <p:sp>
        <p:nvSpPr>
          <p:cNvPr id="5" name="Textfeld 8"/>
          <p:cNvSpPr txBox="1">
            <a:spLocks noChangeArrowheads="1"/>
          </p:cNvSpPr>
          <p:nvPr/>
        </p:nvSpPr>
        <p:spPr bwMode="auto">
          <a:xfrm>
            <a:off x="11017251" y="6389688"/>
            <a:ext cx="914400" cy="2159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9B0BE7DE-7124-4C0D-95FC-B844AD935B9D}" type="slidenum">
              <a:rPr lang="de-DE" sz="800" b="1" smtClean="0">
                <a:solidFill>
                  <a:srgbClr val="FF9000"/>
                </a:solidFill>
                <a:latin typeface="Arial" charset="0"/>
              </a:rPr>
              <a:pPr algn="r">
                <a:defRPr/>
              </a:pPr>
              <a:t>‹#›</a:t>
            </a:fld>
            <a:endParaRPr lang="de-DE" sz="800" b="1">
              <a:solidFill>
                <a:srgbClr val="FF9000"/>
              </a:solidFill>
              <a:latin typeface="Arial" charset="0"/>
            </a:endParaRPr>
          </a:p>
        </p:txBody>
      </p:sp>
      <p:sp>
        <p:nvSpPr>
          <p:cNvPr id="7" name="Textplatzhalter 8"/>
          <p:cNvSpPr>
            <a:spLocks noGrp="1"/>
          </p:cNvSpPr>
          <p:nvPr>
            <p:ph type="body" sz="quarter" idx="13"/>
          </p:nvPr>
        </p:nvSpPr>
        <p:spPr>
          <a:xfrm>
            <a:off x="453949" y="642774"/>
            <a:ext cx="8719459" cy="576262"/>
          </a:xfrm>
          <a:prstGeom prst="rect">
            <a:avLst/>
          </a:prstGeom>
        </p:spPr>
        <p:txBody>
          <a:bodyPr/>
          <a:lstStyle>
            <a:lvl1pPr marL="0" indent="0">
              <a:buNone/>
              <a:defRPr lang="de-DE" sz="2800" b="1" kern="1200" dirty="0" smtClean="0">
                <a:solidFill>
                  <a:srgbClr val="07408F"/>
                </a:solidFill>
                <a:latin typeface="Arial" charset="0"/>
                <a:ea typeface="ＭＳ Ｐゴシック" pitchFamily="-128" charset="-128"/>
                <a:cs typeface="+mn-cs"/>
              </a:defRPr>
            </a:lvl1pPr>
          </a:lstStyle>
          <a:p>
            <a:pPr lvl="0"/>
            <a:r>
              <a:rPr lang="en-US"/>
              <a:t>Click to edit Master text styles</a:t>
            </a:r>
          </a:p>
        </p:txBody>
      </p:sp>
      <p:sp>
        <p:nvSpPr>
          <p:cNvPr id="8" name="Textplatzhalter 14"/>
          <p:cNvSpPr>
            <a:spLocks noGrp="1"/>
          </p:cNvSpPr>
          <p:nvPr>
            <p:ph type="body" sz="quarter" idx="14"/>
          </p:nvPr>
        </p:nvSpPr>
        <p:spPr>
          <a:xfrm>
            <a:off x="457200" y="1525588"/>
            <a:ext cx="5638801" cy="4175126"/>
          </a:xfrm>
          <a:prstGeom prst="rect">
            <a:avLst/>
          </a:prstGeom>
        </p:spPr>
        <p:txBody>
          <a:bodyPr/>
          <a:lstStyle>
            <a:lvl1pPr marL="0" indent="0">
              <a:buNone/>
              <a:defRPr sz="1800" b="1">
                <a:solidFill>
                  <a:srgbClr val="07408F"/>
                </a:solidFill>
                <a:latin typeface="Arial" pitchFamily="34" charset="0"/>
                <a:cs typeface="Arial" pitchFamily="34" charset="0"/>
              </a:defRPr>
            </a:lvl1pPr>
            <a:lvl2pPr marL="457200" indent="0">
              <a:buNone/>
              <a:defRPr sz="1800" b="1">
                <a:solidFill>
                  <a:srgbClr val="07408F"/>
                </a:solidFill>
                <a:latin typeface="+mn-lt"/>
              </a:defRPr>
            </a:lvl2pPr>
            <a:lvl3pPr marL="914400" indent="0">
              <a:buNone/>
              <a:defRPr sz="1800" b="1">
                <a:solidFill>
                  <a:srgbClr val="07408F"/>
                </a:solidFill>
                <a:latin typeface="+mn-lt"/>
              </a:defRPr>
            </a:lvl3pPr>
            <a:lvl4pPr marL="1371600" indent="0">
              <a:buNone/>
              <a:defRPr sz="1800" b="1">
                <a:solidFill>
                  <a:srgbClr val="07408F"/>
                </a:solidFill>
                <a:latin typeface="+mn-lt"/>
              </a:defRPr>
            </a:lvl4pPr>
            <a:lvl5pPr marL="1828800" indent="0">
              <a:buNone/>
              <a:defRPr sz="1800" b="1">
                <a:solidFill>
                  <a:srgbClr val="07408F"/>
                </a:solidFill>
                <a:latin typeface="+mn-lt"/>
              </a:defRPr>
            </a:lvl5pPr>
          </a:lstStyle>
          <a:p>
            <a:pPr lvl="0"/>
            <a:r>
              <a:rPr lang="en-US"/>
              <a:t>Click to edit Master text styles</a:t>
            </a:r>
          </a:p>
        </p:txBody>
      </p:sp>
      <p:sp>
        <p:nvSpPr>
          <p:cNvPr id="11" name="Bildplatzhalter 10"/>
          <p:cNvSpPr>
            <a:spLocks noGrp="1"/>
          </p:cNvSpPr>
          <p:nvPr>
            <p:ph type="pic" sz="quarter" idx="15"/>
          </p:nvPr>
        </p:nvSpPr>
        <p:spPr>
          <a:xfrm>
            <a:off x="6191250" y="1523293"/>
            <a:ext cx="5473369" cy="4176712"/>
          </a:xfrm>
          <a:prstGeom prst="rect">
            <a:avLst/>
          </a:prstGeom>
        </p:spPr>
        <p:txBody>
          <a:bodyPr/>
          <a:lstStyle/>
          <a:p>
            <a:pPr lvl="0"/>
            <a:r>
              <a:rPr lang="en-US" noProof="0"/>
              <a:t>Click icon to add picture</a:t>
            </a:r>
            <a:endParaRPr lang="de-DE" noProof="0"/>
          </a:p>
        </p:txBody>
      </p:sp>
      <p:sp>
        <p:nvSpPr>
          <p:cNvPr id="6" name="Fußzeilenplatzhalter 4"/>
          <p:cNvSpPr>
            <a:spLocks noGrp="1"/>
          </p:cNvSpPr>
          <p:nvPr>
            <p:ph type="ftr" sz="quarter" idx="16"/>
          </p:nvPr>
        </p:nvSpPr>
        <p:spPr>
          <a:xfrm>
            <a:off x="357717" y="6434139"/>
            <a:ext cx="3860800" cy="365125"/>
          </a:xfrm>
          <a:prstGeom prst="rect">
            <a:avLst/>
          </a:prstGeom>
        </p:spPr>
        <p:txBody>
          <a:bodyPr vert="horz" lIns="91440" tIns="45720" rIns="91440" bIns="45720" rtlCol="0" anchor="ctr"/>
          <a:lstStyle>
            <a:lvl1pPr algn="l" fontAlgn="auto">
              <a:spcBef>
                <a:spcPts val="0"/>
              </a:spcBef>
              <a:spcAft>
                <a:spcPts val="0"/>
              </a:spcAft>
              <a:defRPr sz="800" b="1">
                <a:solidFill>
                  <a:srgbClr val="FF9000"/>
                </a:solidFill>
                <a:latin typeface="Arial" pitchFamily="34" charset="0"/>
                <a:cs typeface="Arial" pitchFamily="34" charset="0"/>
              </a:defRPr>
            </a:lvl1pPr>
          </a:lstStyle>
          <a:p>
            <a:pPr>
              <a:defRPr/>
            </a:pPr>
            <a:r>
              <a:rPr lang="en-GB" smtClean="0"/>
              <a:t>FABEC Consultation - 05/09/2019 - ANSP View</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Grafik 12"/>
          <p:cNvPicPr>
            <a:picLocks noChangeAspect="1"/>
          </p:cNvPicPr>
          <p:nvPr/>
        </p:nvPicPr>
        <p:blipFill>
          <a:blip r:embed="rId5" cstate="print"/>
          <a:srcRect/>
          <a:stretch>
            <a:fillRect/>
          </a:stretch>
        </p:blipFill>
        <p:spPr bwMode="auto">
          <a:xfrm>
            <a:off x="10344472" y="188640"/>
            <a:ext cx="1623576" cy="720080"/>
          </a:xfrm>
          <a:prstGeom prst="rect">
            <a:avLst/>
          </a:prstGeom>
          <a:noFill/>
          <a:ln w="9525">
            <a:noFill/>
            <a:miter lim="800000"/>
            <a:headEnd/>
            <a:tailEnd/>
          </a:ln>
        </p:spPr>
      </p:pic>
      <p:pic>
        <p:nvPicPr>
          <p:cNvPr id="1027" name="Grafik 11"/>
          <p:cNvPicPr>
            <a:picLocks noChangeAspect="1"/>
          </p:cNvPicPr>
          <p:nvPr/>
        </p:nvPicPr>
        <p:blipFill>
          <a:blip r:embed="rId6" cstate="print"/>
          <a:srcRect/>
          <a:stretch>
            <a:fillRect/>
          </a:stretch>
        </p:blipFill>
        <p:spPr bwMode="auto">
          <a:xfrm>
            <a:off x="3719736" y="6165304"/>
            <a:ext cx="8352929" cy="58610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1989296" y="1700808"/>
            <a:ext cx="8154785" cy="720080"/>
          </a:xfrm>
        </p:spPr>
        <p:txBody>
          <a:bodyPr/>
          <a:lstStyle/>
          <a:p>
            <a:r>
              <a:rPr lang="en-US" sz="3600" dirty="0"/>
              <a:t>ANSP Stakeholder View </a:t>
            </a:r>
          </a:p>
          <a:p>
            <a:r>
              <a:rPr lang="en-US" sz="3600" dirty="0"/>
              <a:t>on RP3 Performance Plan and Target Proposals</a:t>
            </a:r>
          </a:p>
        </p:txBody>
      </p:sp>
      <p:sp>
        <p:nvSpPr>
          <p:cNvPr id="4" name="Textplatzhalter 3"/>
          <p:cNvSpPr>
            <a:spLocks noGrp="1"/>
          </p:cNvSpPr>
          <p:nvPr>
            <p:ph type="body" sz="quarter" idx="15"/>
          </p:nvPr>
        </p:nvSpPr>
        <p:spPr>
          <a:xfrm>
            <a:off x="2021573" y="4293096"/>
            <a:ext cx="8172000" cy="290945"/>
          </a:xfrm>
        </p:spPr>
        <p:txBody>
          <a:bodyPr/>
          <a:lstStyle/>
          <a:p>
            <a:r>
              <a:rPr lang="en-GB" dirty="0"/>
              <a:t>Luxembourg, 5</a:t>
            </a:r>
            <a:r>
              <a:rPr lang="en-GB" dirty="0" smtClean="0"/>
              <a:t> September </a:t>
            </a:r>
            <a:r>
              <a:rPr lang="en-GB" dirty="0"/>
              <a:t>2019</a:t>
            </a:r>
          </a:p>
          <a:p>
            <a:pPr>
              <a:lnSpc>
                <a:spcPct val="150000"/>
              </a:lnSpc>
            </a:pPr>
            <a:r>
              <a:rPr lang="en-GB" dirty="0" smtClean="0"/>
              <a:t>Thomas Hellbach, AFG/PMG</a:t>
            </a:r>
            <a:endParaRPr lang="en-GB" dirty="0"/>
          </a:p>
        </p:txBody>
      </p:sp>
      <p:sp>
        <p:nvSpPr>
          <p:cNvPr id="5" name="Textplatzhalter 4"/>
          <p:cNvSpPr>
            <a:spLocks noGrp="1"/>
          </p:cNvSpPr>
          <p:nvPr>
            <p:ph type="body" sz="quarter" idx="16"/>
          </p:nvPr>
        </p:nvSpPr>
        <p:spPr>
          <a:xfrm>
            <a:off x="1999755" y="3861048"/>
            <a:ext cx="8170862" cy="273597"/>
          </a:xfrm>
        </p:spPr>
        <p:txBody>
          <a:bodyPr/>
          <a:lstStyle/>
          <a:p>
            <a:r>
              <a:rPr lang="en-GB" dirty="0" smtClean="0"/>
              <a:t>FABEC RP3 User Consultation</a:t>
            </a:r>
            <a:endParaRPr lang="en-GB" dirty="0"/>
          </a:p>
        </p:txBody>
      </p:sp>
    </p:spTree>
    <p:extLst>
      <p:ext uri="{BB962C8B-B14F-4D97-AF65-F5344CB8AC3E}">
        <p14:creationId xmlns:p14="http://schemas.microsoft.com/office/powerpoint/2010/main" val="109023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63553" y="2492897"/>
            <a:ext cx="8154785" cy="997087"/>
          </a:xfrm>
        </p:spPr>
        <p:txBody>
          <a:bodyPr/>
          <a:lstStyle/>
          <a:p>
            <a:pPr>
              <a:spcBef>
                <a:spcPts val="0"/>
              </a:spcBef>
            </a:pPr>
            <a:r>
              <a:rPr lang="en-GB" dirty="0">
                <a:latin typeface="+mj-lt"/>
              </a:rPr>
              <a:t>Thank you </a:t>
            </a:r>
          </a:p>
          <a:p>
            <a:pPr>
              <a:spcBef>
                <a:spcPts val="0"/>
              </a:spcBef>
            </a:pPr>
            <a:r>
              <a:rPr lang="en-GB" dirty="0">
                <a:latin typeface="+mj-lt"/>
              </a:rPr>
              <a:t>for your attention!</a:t>
            </a:r>
          </a:p>
        </p:txBody>
      </p:sp>
    </p:spTree>
    <p:extLst>
      <p:ext uri="{BB962C8B-B14F-4D97-AF65-F5344CB8AC3E}">
        <p14:creationId xmlns:p14="http://schemas.microsoft.com/office/powerpoint/2010/main" val="1614521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91544" y="2852936"/>
            <a:ext cx="8154785" cy="997087"/>
          </a:xfrm>
        </p:spPr>
        <p:txBody>
          <a:bodyPr/>
          <a:lstStyle/>
          <a:p>
            <a:pPr>
              <a:spcBef>
                <a:spcPts val="0"/>
              </a:spcBef>
            </a:pPr>
            <a:r>
              <a:rPr lang="en-GB" dirty="0" smtClean="0">
                <a:latin typeface="+mj-lt"/>
              </a:rPr>
              <a:t>Backup</a:t>
            </a:r>
            <a:endParaRPr lang="en-GB" dirty="0">
              <a:latin typeface="+mj-lt"/>
            </a:endParaRPr>
          </a:p>
        </p:txBody>
      </p:sp>
    </p:spTree>
    <p:extLst>
      <p:ext uri="{BB962C8B-B14F-4D97-AF65-F5344CB8AC3E}">
        <p14:creationId xmlns:p14="http://schemas.microsoft.com/office/powerpoint/2010/main" val="2032575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latin typeface="+mj-lt"/>
              </a:rPr>
              <a:t>Capacity Enhancement Measures Launched</a:t>
            </a:r>
            <a:endParaRPr lang="en-US" dirty="0">
              <a:latin typeface="+mj-lt"/>
            </a:endParaRPr>
          </a:p>
        </p:txBody>
      </p:sp>
      <p:sp>
        <p:nvSpPr>
          <p:cNvPr id="6" name="Text Placeholder 5"/>
          <p:cNvSpPr>
            <a:spLocks noGrp="1"/>
          </p:cNvSpPr>
          <p:nvPr>
            <p:ph type="body" sz="quarter" idx="14"/>
          </p:nvPr>
        </p:nvSpPr>
        <p:spPr>
          <a:xfrm>
            <a:off x="457199" y="1196752"/>
            <a:ext cx="11239500" cy="4175126"/>
          </a:xfrm>
        </p:spPr>
        <p:txBody>
          <a:bodyPr/>
          <a:lstStyle/>
          <a:p>
            <a:pPr marL="285750" indent="-285750">
              <a:buFont typeface="Arial" panose="020B0604020202020204" pitchFamily="34" charset="0"/>
              <a:buChar char="•"/>
            </a:pPr>
            <a:r>
              <a:rPr lang="en-GB" b="0" dirty="0" smtClean="0"/>
              <a:t>ACCs and NM collaboration to optimise capacity utilisation across borders</a:t>
            </a:r>
          </a:p>
          <a:p>
            <a:pPr marL="285750" indent="-285750">
              <a:buFont typeface="Arial" panose="020B0604020202020204" pitchFamily="34" charset="0"/>
              <a:buChar char="•"/>
            </a:pPr>
            <a:r>
              <a:rPr lang="en-GB" b="0" dirty="0"/>
              <a:t>Accelerate development and implementation of new ATS tools and systems</a:t>
            </a:r>
          </a:p>
          <a:p>
            <a:pPr marL="285750" indent="-285750">
              <a:buFont typeface="Arial" panose="020B0604020202020204" pitchFamily="34" charset="0"/>
              <a:buChar char="•"/>
            </a:pPr>
            <a:r>
              <a:rPr lang="en-GB" b="0" dirty="0" smtClean="0"/>
              <a:t>All </a:t>
            </a:r>
            <a:r>
              <a:rPr lang="en-GB" b="0" dirty="0"/>
              <a:t>14 ACCs started a capacity benchmarking </a:t>
            </a:r>
            <a:endParaRPr lang="en-GB" b="0" dirty="0" smtClean="0"/>
          </a:p>
          <a:p>
            <a:pPr marL="285750" indent="-285750">
              <a:buFont typeface="Arial" panose="020B0604020202020204" pitchFamily="34" charset="0"/>
              <a:buChar char="•"/>
            </a:pPr>
            <a:r>
              <a:rPr lang="en-GB" b="0" dirty="0" smtClean="0"/>
              <a:t>Launched FABEC Volatility TF</a:t>
            </a:r>
          </a:p>
          <a:p>
            <a:pPr marL="285750" indent="-285750">
              <a:buFont typeface="Arial" panose="020B0604020202020204" pitchFamily="34" charset="0"/>
              <a:buChar char="•"/>
            </a:pPr>
            <a:r>
              <a:rPr lang="en-GB" b="0" dirty="0" smtClean="0"/>
              <a:t>Increased </a:t>
            </a:r>
            <a:r>
              <a:rPr lang="en-GB" b="0" dirty="0"/>
              <a:t>c</a:t>
            </a:r>
            <a:r>
              <a:rPr lang="en-GB" b="0" dirty="0" smtClean="0"/>
              <a:t>ooperation </a:t>
            </a:r>
            <a:r>
              <a:rPr lang="en-GB" b="0" dirty="0"/>
              <a:t>with neighbouring FABs, Airlines and </a:t>
            </a:r>
            <a:r>
              <a:rPr lang="en-GB" b="0" dirty="0" smtClean="0"/>
              <a:t>MET-services</a:t>
            </a:r>
          </a:p>
          <a:p>
            <a:pPr marL="285750" indent="-285750">
              <a:buFont typeface="Arial" panose="020B0604020202020204" pitchFamily="34" charset="0"/>
              <a:buChar char="•"/>
            </a:pPr>
            <a:r>
              <a:rPr lang="en-GB" b="0" dirty="0" smtClean="0"/>
              <a:t>Recruiting </a:t>
            </a:r>
            <a:r>
              <a:rPr lang="en-GB" b="0" dirty="0"/>
              <a:t>campaigns </a:t>
            </a:r>
            <a:r>
              <a:rPr lang="en-GB" b="0" dirty="0" smtClean="0"/>
              <a:t>at </a:t>
            </a:r>
            <a:r>
              <a:rPr lang="en-GB" b="0" dirty="0"/>
              <a:t>all ANSPs </a:t>
            </a:r>
            <a:endParaRPr lang="en-GB" b="0" dirty="0" smtClean="0"/>
          </a:p>
          <a:p>
            <a:pPr marL="285750" indent="-285750">
              <a:buFont typeface="Arial" panose="020B0604020202020204" pitchFamily="34" charset="0"/>
              <a:buChar char="•"/>
            </a:pPr>
            <a:r>
              <a:rPr lang="en-GB" b="0" dirty="0" smtClean="0"/>
              <a:t>Requalification </a:t>
            </a:r>
            <a:r>
              <a:rPr lang="en-GB" b="0" dirty="0"/>
              <a:t>of administrative staff</a:t>
            </a:r>
          </a:p>
          <a:p>
            <a:pPr marL="285750" indent="-285750">
              <a:buFont typeface="Arial" panose="020B0604020202020204" pitchFamily="34" charset="0"/>
              <a:buChar char="•"/>
            </a:pPr>
            <a:r>
              <a:rPr lang="en-GB" b="0" dirty="0" smtClean="0"/>
              <a:t>Several staff roster </a:t>
            </a:r>
            <a:r>
              <a:rPr lang="en-GB" b="0" dirty="0" smtClean="0"/>
              <a:t>optimisation initiatives</a:t>
            </a:r>
          </a:p>
          <a:p>
            <a:pPr marL="285750" indent="-285750">
              <a:buFont typeface="Arial" panose="020B0604020202020204" pitchFamily="34" charset="0"/>
              <a:buChar char="•"/>
            </a:pPr>
            <a:r>
              <a:rPr lang="en-GB" b="0" dirty="0" smtClean="0"/>
              <a:t>Overtime </a:t>
            </a:r>
            <a:r>
              <a:rPr lang="en-GB" b="0" dirty="0"/>
              <a:t>and financial incentives to increase </a:t>
            </a:r>
            <a:r>
              <a:rPr lang="en-GB" b="0" dirty="0" smtClean="0"/>
              <a:t>flexibility </a:t>
            </a:r>
          </a:p>
          <a:p>
            <a:pPr marL="285750" indent="-285750">
              <a:buFont typeface="Arial" panose="020B0604020202020204" pitchFamily="34" charset="0"/>
              <a:buChar char="•"/>
            </a:pPr>
            <a:r>
              <a:rPr lang="en-GB" b="0" dirty="0" smtClean="0"/>
              <a:t>Launched initiatives to enlarge sector </a:t>
            </a:r>
            <a:r>
              <a:rPr lang="en-GB" b="0" dirty="0"/>
              <a:t>groups and </a:t>
            </a:r>
            <a:r>
              <a:rPr lang="en-GB" b="0" dirty="0" smtClean="0"/>
              <a:t>foster cross-training</a:t>
            </a:r>
            <a:endParaRPr lang="en-GB" b="0" dirty="0"/>
          </a:p>
          <a:p>
            <a:pPr marL="285750" indent="-285750">
              <a:buFont typeface="Arial" panose="020B0604020202020204" pitchFamily="34" charset="0"/>
              <a:buChar char="•"/>
            </a:pPr>
            <a:r>
              <a:rPr lang="en-GB" b="0" dirty="0" smtClean="0"/>
              <a:t>Re-sectorisation/Airspace re-design/considering additional </a:t>
            </a:r>
            <a:r>
              <a:rPr lang="en-GB" b="0" dirty="0"/>
              <a:t>vertical layers</a:t>
            </a:r>
          </a:p>
          <a:p>
            <a:pPr marL="285750" indent="-285750">
              <a:buFont typeface="Arial" panose="020B0604020202020204" pitchFamily="34" charset="0"/>
              <a:buChar char="•"/>
            </a:pPr>
            <a:r>
              <a:rPr lang="en-GB" b="0" dirty="0" smtClean="0"/>
              <a:t>New routings </a:t>
            </a:r>
            <a:r>
              <a:rPr lang="en-GB" b="0" dirty="0"/>
              <a:t>to alleviate capacity </a:t>
            </a:r>
            <a:r>
              <a:rPr lang="en-GB" b="0" dirty="0" smtClean="0"/>
              <a:t>bottlenecks</a:t>
            </a:r>
          </a:p>
          <a:p>
            <a:pPr marL="285750" indent="-285750">
              <a:buFont typeface="Arial" panose="020B0604020202020204" pitchFamily="34" charset="0"/>
              <a:buChar char="•"/>
            </a:pPr>
            <a:r>
              <a:rPr lang="en-GB" b="0" dirty="0"/>
              <a:t>Optimising RAD Restrictions – foster FPL adherence for capacity provision and ease of use</a:t>
            </a:r>
          </a:p>
          <a:p>
            <a:pPr marL="285750" indent="-285750">
              <a:buFont typeface="Arial" panose="020B0604020202020204" pitchFamily="34" charset="0"/>
              <a:buChar char="•"/>
            </a:pPr>
            <a:r>
              <a:rPr lang="en-GB" b="0" dirty="0" smtClean="0"/>
              <a:t>ATFCM </a:t>
            </a:r>
            <a:r>
              <a:rPr lang="en-GB" b="0" dirty="0"/>
              <a:t>measures to optimize the usage of capacity</a:t>
            </a:r>
          </a:p>
          <a:p>
            <a:pPr marL="285750" indent="-285750">
              <a:buFont typeface="Arial" panose="020B0604020202020204" pitchFamily="34" charset="0"/>
              <a:buChar char="•"/>
            </a:pPr>
            <a:r>
              <a:rPr lang="en-US" b="0" dirty="0" smtClean="0"/>
              <a:t>Many more…</a:t>
            </a:r>
            <a:endParaRPr lang="en-US" b="0" dirty="0"/>
          </a:p>
        </p:txBody>
      </p:sp>
      <p:sp>
        <p:nvSpPr>
          <p:cNvPr id="4" name="Footer Placeholder 3"/>
          <p:cNvSpPr>
            <a:spLocks noGrp="1"/>
          </p:cNvSpPr>
          <p:nvPr>
            <p:ph type="ftr" sz="quarter" idx="15"/>
          </p:nvPr>
        </p:nvSpPr>
        <p:spPr/>
        <p:txBody>
          <a:bodyPr/>
          <a:lstStyle/>
          <a:p>
            <a:pPr>
              <a:defRPr/>
            </a:pPr>
            <a:r>
              <a:rPr lang="en-GB" smtClean="0"/>
              <a:t>FABEC Consultation - 05/09/2019 - ANSP View</a:t>
            </a:r>
            <a:endParaRPr lang="de-DE"/>
          </a:p>
        </p:txBody>
      </p:sp>
    </p:spTree>
    <p:extLst>
      <p:ext uri="{BB962C8B-B14F-4D97-AF65-F5344CB8AC3E}">
        <p14:creationId xmlns:p14="http://schemas.microsoft.com/office/powerpoint/2010/main" val="3033809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Learning from RP2 for </a:t>
            </a:r>
            <a:r>
              <a:rPr lang="en-US" dirty="0" smtClean="0"/>
              <a:t>RP3 - Observations</a:t>
            </a:r>
            <a:endParaRPr lang="en-US" dirty="0"/>
          </a:p>
          <a:p>
            <a:endParaRPr lang="en-US" dirty="0"/>
          </a:p>
        </p:txBody>
      </p:sp>
      <p:sp>
        <p:nvSpPr>
          <p:cNvPr id="3" name="Text Placeholder 2"/>
          <p:cNvSpPr>
            <a:spLocks noGrp="1"/>
          </p:cNvSpPr>
          <p:nvPr>
            <p:ph type="body" sz="quarter" idx="14"/>
          </p:nvPr>
        </p:nvSpPr>
        <p:spPr>
          <a:xfrm>
            <a:off x="457199" y="980926"/>
            <a:ext cx="11341863" cy="5254887"/>
          </a:xfrm>
        </p:spPr>
        <p:txBody>
          <a:bodyPr/>
          <a:lstStyle/>
          <a:p>
            <a:r>
              <a:rPr lang="en-US" sz="2000" b="0" u="sng" dirty="0" smtClean="0">
                <a:latin typeface="+mj-lt"/>
              </a:rPr>
              <a:t>Root cause for missing the targets for RP2:</a:t>
            </a:r>
          </a:p>
          <a:p>
            <a:r>
              <a:rPr lang="en-GB" sz="1600" b="0" dirty="0">
                <a:latin typeface="+mj-lt"/>
              </a:rPr>
              <a:t>The EU-wide Targets were calculated as theoretical economic optimum between cost of delay and costs for capacity. </a:t>
            </a:r>
            <a:r>
              <a:rPr lang="en-GB" sz="1600" b="0" dirty="0" smtClean="0">
                <a:latin typeface="+mj-lt"/>
              </a:rPr>
              <a:t>They were broken down to become the </a:t>
            </a:r>
            <a:r>
              <a:rPr lang="en-US" sz="1600" b="0" dirty="0" smtClean="0">
                <a:latin typeface="+mj-lt"/>
              </a:rPr>
              <a:t>RP2 Reference values, which were </a:t>
            </a:r>
            <a:r>
              <a:rPr lang="en-US" sz="1600" b="0" dirty="0" smtClean="0">
                <a:solidFill>
                  <a:schemeClr val="accent6">
                    <a:lumMod val="75000"/>
                  </a:schemeClr>
                </a:solidFill>
                <a:latin typeface="+mj-lt"/>
              </a:rPr>
              <a:t>enforced</a:t>
            </a:r>
            <a:r>
              <a:rPr lang="en-US" sz="1600" b="0" dirty="0" smtClean="0">
                <a:latin typeface="+mj-lt"/>
              </a:rPr>
              <a:t> as pure top-down FAB/national targets. </a:t>
            </a:r>
          </a:p>
          <a:p>
            <a:r>
              <a:rPr lang="en-GB" sz="1600" b="0" dirty="0" smtClean="0">
                <a:solidFill>
                  <a:schemeClr val="accent6">
                    <a:lumMod val="75000"/>
                  </a:schemeClr>
                </a:solidFill>
                <a:latin typeface="+mj-lt"/>
              </a:rPr>
              <a:t>Interdependencies </a:t>
            </a:r>
            <a:r>
              <a:rPr lang="en-GB" sz="1600" b="0" dirty="0">
                <a:solidFill>
                  <a:schemeClr val="accent6">
                    <a:lumMod val="75000"/>
                  </a:schemeClr>
                </a:solidFill>
                <a:latin typeface="+mj-lt"/>
              </a:rPr>
              <a:t>across KPAs, the real influence of ANSPs on the indicators and local circumstances were not taken into account</a:t>
            </a:r>
            <a:r>
              <a:rPr lang="en-GB" sz="1600" b="0" dirty="0">
                <a:latin typeface="+mj-lt"/>
              </a:rPr>
              <a:t>. </a:t>
            </a:r>
            <a:r>
              <a:rPr lang="en-US" sz="1600" b="0" dirty="0" smtClean="0">
                <a:latin typeface="+mj-lt"/>
              </a:rPr>
              <a:t>Targets were </a:t>
            </a:r>
            <a:r>
              <a:rPr lang="en-US" sz="1600" b="0" dirty="0" smtClean="0">
                <a:solidFill>
                  <a:schemeClr val="accent6">
                    <a:lumMod val="75000"/>
                  </a:schemeClr>
                </a:solidFill>
                <a:latin typeface="+mj-lt"/>
              </a:rPr>
              <a:t>set firmly for 5 years </a:t>
            </a:r>
            <a:r>
              <a:rPr lang="en-US" sz="1600" b="0" dirty="0" smtClean="0">
                <a:latin typeface="+mj-lt"/>
              </a:rPr>
              <a:t>assuming a sufficient accuracy of the forecasts</a:t>
            </a:r>
            <a:r>
              <a:rPr lang="en-US" sz="1600" b="0" dirty="0" smtClean="0"/>
              <a:t>.</a:t>
            </a:r>
          </a:p>
          <a:p>
            <a:endParaRPr lang="en-US" sz="1000" b="0" dirty="0"/>
          </a:p>
          <a:p>
            <a:r>
              <a:rPr lang="en-US" sz="2000" b="0" u="sng" dirty="0" smtClean="0">
                <a:latin typeface="+mj-lt"/>
              </a:rPr>
              <a:t>Root </a:t>
            </a:r>
            <a:r>
              <a:rPr lang="en-US" sz="2000" b="0" u="sng" dirty="0">
                <a:latin typeface="+mj-lt"/>
              </a:rPr>
              <a:t>causes for </a:t>
            </a:r>
            <a:r>
              <a:rPr lang="en-US" sz="2000" b="0" u="sng" dirty="0" smtClean="0">
                <a:latin typeface="+mj-lt"/>
              </a:rPr>
              <a:t>the ADM/HFE-indicator </a:t>
            </a:r>
            <a:r>
              <a:rPr lang="en-US" sz="2000" b="0" u="sng" dirty="0">
                <a:latin typeface="+mj-lt"/>
              </a:rPr>
              <a:t>performance in RP2:</a:t>
            </a:r>
          </a:p>
          <a:p>
            <a:pPr>
              <a:spcBef>
                <a:spcPts val="1200"/>
              </a:spcBef>
            </a:pPr>
            <a:r>
              <a:rPr lang="en-GB" sz="1400" dirty="0" smtClean="0"/>
              <a:t>Deterioration </a:t>
            </a:r>
            <a:r>
              <a:rPr lang="en-GB" sz="1400" dirty="0"/>
              <a:t>of </a:t>
            </a:r>
            <a:r>
              <a:rPr lang="en-GB" sz="1400" dirty="0" smtClean="0"/>
              <a:t>Delay (En-route Average </a:t>
            </a:r>
            <a:r>
              <a:rPr lang="en-GB" sz="1400" dirty="0"/>
              <a:t>Delay per </a:t>
            </a:r>
            <a:r>
              <a:rPr lang="en-GB" sz="1400" dirty="0" smtClean="0"/>
              <a:t>Movement) </a:t>
            </a:r>
            <a:r>
              <a:rPr lang="en-GB" sz="1400" dirty="0"/>
              <a:t>because of</a:t>
            </a:r>
          </a:p>
          <a:p>
            <a:pPr marL="800100" lvl="1" indent="-342900">
              <a:buFont typeface="Arial" panose="020B0604020202020204" pitchFamily="34" charset="0"/>
              <a:buChar char="•"/>
            </a:pPr>
            <a:r>
              <a:rPr lang="en-GB" sz="1600" b="0" dirty="0" smtClean="0">
                <a:cs typeface="Arial" panose="020B0604020202020204" pitchFamily="34" charset="0"/>
              </a:rPr>
              <a:t>Insufficient </a:t>
            </a:r>
            <a:r>
              <a:rPr lang="en-GB" sz="1600" b="0" dirty="0">
                <a:cs typeface="Arial" panose="020B0604020202020204" pitchFamily="34" charset="0"/>
              </a:rPr>
              <a:t>coordination between the NM, the ANSPs and the AOs on the traffic development (be it long term or from one season to the other)</a:t>
            </a:r>
          </a:p>
          <a:p>
            <a:pPr marL="800100" lvl="1" indent="-342900">
              <a:buFont typeface="Arial" panose="020B0604020202020204" pitchFamily="34" charset="0"/>
              <a:buChar char="•"/>
            </a:pPr>
            <a:r>
              <a:rPr lang="en-GB" sz="1600" b="0" dirty="0" smtClean="0">
                <a:cs typeface="Arial" panose="020B0604020202020204" pitchFamily="34" charset="0"/>
              </a:rPr>
              <a:t>No reliable traffic </a:t>
            </a:r>
            <a:r>
              <a:rPr lang="en-GB" sz="1600" b="0" dirty="0">
                <a:cs typeface="Arial" panose="020B0604020202020204" pitchFamily="34" charset="0"/>
              </a:rPr>
              <a:t>forecast </a:t>
            </a:r>
            <a:r>
              <a:rPr lang="en-GB" sz="1600" b="0" dirty="0" smtClean="0">
                <a:cs typeface="Arial" panose="020B0604020202020204" pitchFamily="34" charset="0"/>
              </a:rPr>
              <a:t>(</a:t>
            </a:r>
            <a:r>
              <a:rPr lang="en-GB" sz="1600" b="0" dirty="0">
                <a:cs typeface="Arial" panose="020B0604020202020204" pitchFamily="34" charset="0"/>
              </a:rPr>
              <a:t>magnitude and location)</a:t>
            </a:r>
          </a:p>
          <a:p>
            <a:pPr marL="800100" lvl="1" indent="-342900">
              <a:buFont typeface="Arial" panose="020B0604020202020204" pitchFamily="34" charset="0"/>
              <a:buChar char="•"/>
            </a:pPr>
            <a:r>
              <a:rPr lang="en-GB" sz="1600" b="0" dirty="0">
                <a:cs typeface="Arial" panose="020B0604020202020204" pitchFamily="34" charset="0"/>
              </a:rPr>
              <a:t>Increased traffic volatility </a:t>
            </a:r>
            <a:r>
              <a:rPr lang="en-GB" sz="1600" b="0" dirty="0" smtClean="0">
                <a:cs typeface="Arial" panose="020B0604020202020204" pitchFamily="34" charset="0"/>
              </a:rPr>
              <a:t>(geopolitical events, better (more dynamic) ad-hoc flight planning)</a:t>
            </a:r>
            <a:endParaRPr lang="en-GB" sz="1600" b="0" dirty="0">
              <a:cs typeface="Arial" panose="020B0604020202020204" pitchFamily="34" charset="0"/>
            </a:endParaRPr>
          </a:p>
          <a:p>
            <a:pPr marL="800100" lvl="1" indent="-342900">
              <a:buFont typeface="Arial" panose="020B0604020202020204" pitchFamily="34" charset="0"/>
              <a:buChar char="•"/>
            </a:pPr>
            <a:r>
              <a:rPr lang="en-GB" sz="1600" b="0" dirty="0" smtClean="0">
                <a:cs typeface="Arial" panose="020B0604020202020204" pitchFamily="34" charset="0"/>
              </a:rPr>
              <a:t>Cost pressure, difficult/impossible to withhold </a:t>
            </a:r>
            <a:r>
              <a:rPr lang="en-GB" sz="1600" b="0" dirty="0">
                <a:cs typeface="Arial" panose="020B0604020202020204" pitchFamily="34" charset="0"/>
              </a:rPr>
              <a:t>sufficient </a:t>
            </a:r>
            <a:r>
              <a:rPr lang="en-GB" sz="1600" b="0" dirty="0" smtClean="0">
                <a:cs typeface="Arial" panose="020B0604020202020204" pitchFamily="34" charset="0"/>
              </a:rPr>
              <a:t>capacity buffers </a:t>
            </a:r>
            <a:endParaRPr lang="en-GB" sz="1600" dirty="0"/>
          </a:p>
          <a:p>
            <a:pPr>
              <a:spcBef>
                <a:spcPts val="1200"/>
              </a:spcBef>
            </a:pPr>
            <a:r>
              <a:rPr lang="en-GB" sz="1400" dirty="0" smtClean="0"/>
              <a:t>Stagnation </a:t>
            </a:r>
            <a:r>
              <a:rPr lang="en-GB" sz="1400" dirty="0"/>
              <a:t>of Horizontal Flight Efficiency (HFE) because of</a:t>
            </a:r>
          </a:p>
          <a:p>
            <a:pPr marL="800100" lvl="1" indent="-342900">
              <a:spcBef>
                <a:spcPts val="600"/>
              </a:spcBef>
              <a:buFont typeface="Arial" panose="020B0604020202020204" pitchFamily="34" charset="0"/>
              <a:buChar char="•"/>
            </a:pPr>
            <a:r>
              <a:rPr lang="en-US" sz="1600" b="0" dirty="0" smtClean="0">
                <a:cs typeface="Arial" panose="020B0604020202020204" pitchFamily="34" charset="0"/>
              </a:rPr>
              <a:t>2018/2019 summer RAD measures to mitigate delay include horizontal re-routings</a:t>
            </a:r>
          </a:p>
          <a:p>
            <a:pPr marL="800100" lvl="1" indent="-342900">
              <a:spcBef>
                <a:spcPts val="600"/>
              </a:spcBef>
              <a:buFont typeface="Arial" panose="020B0604020202020204" pitchFamily="34" charset="0"/>
              <a:buChar char="•"/>
            </a:pPr>
            <a:r>
              <a:rPr lang="en-US" sz="1600" b="0" dirty="0">
                <a:cs typeface="Arial" panose="020B0604020202020204" pitchFamily="34" charset="0"/>
              </a:rPr>
              <a:t>Share of overflights </a:t>
            </a:r>
            <a:r>
              <a:rPr lang="en-US" sz="1600" b="0" dirty="0" smtClean="0">
                <a:cs typeface="Arial" panose="020B0604020202020204" pitchFamily="34" charset="0"/>
              </a:rPr>
              <a:t>changed</a:t>
            </a:r>
          </a:p>
          <a:p>
            <a:pPr marL="800100" lvl="1" indent="-342900">
              <a:spcBef>
                <a:spcPts val="600"/>
              </a:spcBef>
              <a:buFont typeface="Arial" panose="020B0604020202020204" pitchFamily="34" charset="0"/>
              <a:buChar char="•"/>
            </a:pPr>
            <a:r>
              <a:rPr lang="en-US" sz="1600" b="0" dirty="0" smtClean="0">
                <a:cs typeface="Arial" panose="020B0604020202020204" pitchFamily="34" charset="0"/>
              </a:rPr>
              <a:t>Data </a:t>
            </a:r>
            <a:r>
              <a:rPr lang="en-US" sz="1600" b="0" dirty="0">
                <a:cs typeface="Arial" panose="020B0604020202020204" pitchFamily="34" charset="0"/>
              </a:rPr>
              <a:t>plot density changed</a:t>
            </a:r>
          </a:p>
          <a:p>
            <a:pPr marL="800100" lvl="1" indent="-342900">
              <a:spcBef>
                <a:spcPts val="600"/>
              </a:spcBef>
              <a:buFont typeface="Arial" panose="020B0604020202020204" pitchFamily="34" charset="0"/>
              <a:buChar char="•"/>
            </a:pPr>
            <a:r>
              <a:rPr lang="en-US" sz="1600" b="0" dirty="0" smtClean="0"/>
              <a:t>Difference </a:t>
            </a:r>
            <a:r>
              <a:rPr lang="en-US" sz="1600" b="0" dirty="0"/>
              <a:t>between shortest route </a:t>
            </a:r>
            <a:r>
              <a:rPr lang="en-US" sz="1600" b="0" dirty="0" smtClean="0"/>
              <a:t>(measured) and </a:t>
            </a:r>
            <a:r>
              <a:rPr lang="en-US" sz="1600" b="0" dirty="0"/>
              <a:t>cheapest route </a:t>
            </a:r>
            <a:r>
              <a:rPr lang="en-US" sz="1600" b="0" dirty="0" smtClean="0"/>
              <a:t>(flown)</a:t>
            </a:r>
            <a:endParaRPr lang="en-US" dirty="0"/>
          </a:p>
          <a:p>
            <a:endParaRPr lang="en-US" dirty="0"/>
          </a:p>
        </p:txBody>
      </p:sp>
      <p:sp>
        <p:nvSpPr>
          <p:cNvPr id="4" name="Footer Placeholder 3"/>
          <p:cNvSpPr>
            <a:spLocks noGrp="1"/>
          </p:cNvSpPr>
          <p:nvPr>
            <p:ph type="ftr" sz="quarter" idx="15"/>
          </p:nvPr>
        </p:nvSpPr>
        <p:spPr/>
        <p:txBody>
          <a:bodyPr/>
          <a:lstStyle/>
          <a:p>
            <a:pPr>
              <a:defRPr/>
            </a:pPr>
            <a:r>
              <a:rPr lang="en-GB" smtClean="0"/>
              <a:t>FABEC Consultation - 05/09/2019 - ANSP View</a:t>
            </a:r>
            <a:endParaRPr lang="de-DE"/>
          </a:p>
        </p:txBody>
      </p:sp>
    </p:spTree>
    <p:extLst>
      <p:ext uri="{BB962C8B-B14F-4D97-AF65-F5344CB8AC3E}">
        <p14:creationId xmlns:p14="http://schemas.microsoft.com/office/powerpoint/2010/main" val="379860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GB" dirty="0"/>
              <a:t>FABEC Traffic Evolution </a:t>
            </a:r>
            <a:r>
              <a:rPr lang="de-DE" dirty="0" smtClean="0"/>
              <a:t>and Forecast</a:t>
            </a:r>
            <a:endParaRPr lang="de-DE" sz="2000" dirty="0"/>
          </a:p>
        </p:txBody>
      </p:sp>
      <p:sp>
        <p:nvSpPr>
          <p:cNvPr id="4" name="Fußzeilenplatzhalter 3"/>
          <p:cNvSpPr>
            <a:spLocks noGrp="1"/>
          </p:cNvSpPr>
          <p:nvPr>
            <p:ph type="ftr" sz="quarter" idx="15"/>
          </p:nvPr>
        </p:nvSpPr>
        <p:spPr/>
        <p:txBody>
          <a:bodyPr/>
          <a:lstStyle/>
          <a:p>
            <a:pPr>
              <a:defRPr/>
            </a:pPr>
            <a:r>
              <a:rPr lang="en-GB" smtClean="0"/>
              <a:t>FABEC Consultation - 05/09/2019 - ANSP View</a:t>
            </a:r>
            <a:endParaRPr lang="en-GB" dirty="0"/>
          </a:p>
        </p:txBody>
      </p:sp>
      <p:graphicFrame>
        <p:nvGraphicFramePr>
          <p:cNvPr id="5" name="Chart 4">
            <a:extLst>
              <a:ext uri="{FF2B5EF4-FFF2-40B4-BE49-F238E27FC236}">
                <a16:creationId xmlns:a16="http://schemas.microsoft.com/office/drawing/2014/main" id="{3F3F30E3-3697-487F-97D2-4F846EB03939}"/>
              </a:ext>
            </a:extLst>
          </p:cNvPr>
          <p:cNvGraphicFramePr>
            <a:graphicFrameLocks/>
          </p:cNvGraphicFramePr>
          <p:nvPr>
            <p:extLst>
              <p:ext uri="{D42A27DB-BD31-4B8C-83A1-F6EECF244321}">
                <p14:modId xmlns:p14="http://schemas.microsoft.com/office/powerpoint/2010/main" val="2532140349"/>
              </p:ext>
            </p:extLst>
          </p:nvPr>
        </p:nvGraphicFramePr>
        <p:xfrm>
          <a:off x="357717" y="980926"/>
          <a:ext cx="11543457" cy="5453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0313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smtClean="0"/>
              <a:t>FABEC Volatility</a:t>
            </a:r>
            <a:endParaRPr lang="en-US" sz="2000" dirty="0"/>
          </a:p>
        </p:txBody>
      </p:sp>
      <p:sp>
        <p:nvSpPr>
          <p:cNvPr id="4" name="Fußzeilenplatzhalter 3"/>
          <p:cNvSpPr>
            <a:spLocks noGrp="1"/>
          </p:cNvSpPr>
          <p:nvPr>
            <p:ph type="ftr" sz="quarter" idx="15"/>
          </p:nvPr>
        </p:nvSpPr>
        <p:spPr/>
        <p:txBody>
          <a:bodyPr/>
          <a:lstStyle/>
          <a:p>
            <a:pPr>
              <a:defRPr/>
            </a:pPr>
            <a:r>
              <a:rPr lang="en-GB" smtClean="0"/>
              <a:t>FABEC Consultation - 05/09/2019 - ANSP View</a:t>
            </a:r>
            <a:endParaRPr lang="en-GB" dirty="0"/>
          </a:p>
        </p:txBody>
      </p:sp>
      <p:sp>
        <p:nvSpPr>
          <p:cNvPr id="5" name="Text Placeholder 3"/>
          <p:cNvSpPr>
            <a:spLocks noGrp="1"/>
          </p:cNvSpPr>
          <p:nvPr>
            <p:ph type="body" sz="quarter" idx="14"/>
          </p:nvPr>
        </p:nvSpPr>
        <p:spPr>
          <a:xfrm>
            <a:off x="455448" y="5320509"/>
            <a:ext cx="11239500" cy="936104"/>
          </a:xfrm>
        </p:spPr>
        <p:txBody>
          <a:bodyPr/>
          <a:lstStyle/>
          <a:p>
            <a:r>
              <a:rPr lang="en-GB" b="0" dirty="0" smtClean="0">
                <a:solidFill>
                  <a:srgbClr val="1E529A"/>
                </a:solidFill>
                <a:latin typeface="+mj-lt"/>
                <a:cs typeface="+mn-cs"/>
              </a:rPr>
              <a:t>Volatility can have numerous facets: Above one example of Maastricht </a:t>
            </a:r>
            <a:r>
              <a:rPr lang="en-GB" b="0" dirty="0">
                <a:solidFill>
                  <a:srgbClr val="1E529A"/>
                </a:solidFill>
                <a:latin typeface="+mj-lt"/>
                <a:cs typeface="+mn-cs"/>
              </a:rPr>
              <a:t>ACC </a:t>
            </a:r>
            <a:r>
              <a:rPr lang="en-GB" b="0" dirty="0" smtClean="0">
                <a:solidFill>
                  <a:srgbClr val="1E529A"/>
                </a:solidFill>
                <a:latin typeface="+mj-lt"/>
                <a:cs typeface="+mn-cs"/>
              </a:rPr>
              <a:t>that show </a:t>
            </a:r>
            <a:r>
              <a:rPr lang="en-GB" b="0" dirty="0">
                <a:solidFill>
                  <a:srgbClr val="1E529A"/>
                </a:solidFill>
                <a:latin typeface="+mj-lt"/>
                <a:cs typeface="+mn-cs"/>
              </a:rPr>
              <a:t>how even </a:t>
            </a:r>
            <a:r>
              <a:rPr lang="en-GB" b="0" dirty="0" smtClean="0">
                <a:solidFill>
                  <a:srgbClr val="1E529A"/>
                </a:solidFill>
                <a:latin typeface="+mj-lt"/>
                <a:cs typeface="+mn-cs"/>
              </a:rPr>
              <a:t>usually good </a:t>
            </a:r>
            <a:r>
              <a:rPr lang="en-GB" b="0" dirty="0">
                <a:solidFill>
                  <a:srgbClr val="1E529A"/>
                </a:solidFill>
                <a:latin typeface="+mj-lt"/>
                <a:cs typeface="+mn-cs"/>
              </a:rPr>
              <a:t>delay performers had to struggle </a:t>
            </a:r>
            <a:r>
              <a:rPr lang="en-GB" b="0" dirty="0" smtClean="0">
                <a:solidFill>
                  <a:srgbClr val="1E529A"/>
                </a:solidFill>
                <a:latin typeface="+mj-lt"/>
                <a:cs typeface="+mn-cs"/>
              </a:rPr>
              <a:t>in RP2 with </a:t>
            </a:r>
            <a:r>
              <a:rPr lang="en-GB" b="0" dirty="0">
                <a:solidFill>
                  <a:srgbClr val="1E529A"/>
                </a:solidFill>
                <a:latin typeface="+mj-lt"/>
                <a:cs typeface="+mn-cs"/>
              </a:rPr>
              <a:t>the volatility challenges of shifting traffic demand. The problems </a:t>
            </a:r>
            <a:r>
              <a:rPr lang="en-GB" b="0" dirty="0" smtClean="0">
                <a:solidFill>
                  <a:srgbClr val="1E529A"/>
                </a:solidFill>
                <a:latin typeface="+mj-lt"/>
                <a:cs typeface="+mn-cs"/>
              </a:rPr>
              <a:t>prevail, regularly consume present staff buffers </a:t>
            </a:r>
            <a:r>
              <a:rPr lang="en-GB" b="0" dirty="0">
                <a:solidFill>
                  <a:srgbClr val="1E529A"/>
                </a:solidFill>
                <a:latin typeface="+mj-lt"/>
                <a:cs typeface="+mn-cs"/>
              </a:rPr>
              <a:t>and are in particular striking at those ACCs operating at the edge of traffic saturation like Karlsruhe and Marseille.</a:t>
            </a:r>
          </a:p>
        </p:txBody>
      </p:sp>
      <p:pic>
        <p:nvPicPr>
          <p:cNvPr id="7" name="Picture 6"/>
          <p:cNvPicPr>
            <a:picLocks noChangeAspect="1"/>
          </p:cNvPicPr>
          <p:nvPr/>
        </p:nvPicPr>
        <p:blipFill>
          <a:blip r:embed="rId3"/>
          <a:stretch>
            <a:fillRect/>
          </a:stretch>
        </p:blipFill>
        <p:spPr>
          <a:xfrm>
            <a:off x="2207568" y="1123433"/>
            <a:ext cx="7172325" cy="401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8184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7717" y="850350"/>
            <a:ext cx="10398000" cy="5714365"/>
          </a:xfrm>
          <a:prstGeom prst="rect">
            <a:avLst/>
          </a:prstGeom>
        </p:spPr>
      </p:pic>
      <p:sp>
        <p:nvSpPr>
          <p:cNvPr id="8" name="Textplatzhalter 1"/>
          <p:cNvSpPr>
            <a:spLocks noGrp="1"/>
          </p:cNvSpPr>
          <p:nvPr>
            <p:ph type="body" sz="quarter" idx="13"/>
          </p:nvPr>
        </p:nvSpPr>
        <p:spPr/>
        <p:txBody>
          <a:bodyPr/>
          <a:lstStyle/>
          <a:p>
            <a:r>
              <a:rPr lang="en-GB" dirty="0"/>
              <a:t>Interdependency of </a:t>
            </a:r>
            <a:r>
              <a:rPr lang="de-DE" dirty="0"/>
              <a:t>Traffic and </a:t>
            </a:r>
            <a:r>
              <a:rPr lang="de-DE" dirty="0" smtClean="0"/>
              <a:t>Delay per Day </a:t>
            </a:r>
            <a:endParaRPr lang="de-DE" sz="2000" dirty="0"/>
          </a:p>
        </p:txBody>
      </p:sp>
      <p:sp>
        <p:nvSpPr>
          <p:cNvPr id="4" name="Footer Placeholder 3">
            <a:extLst>
              <a:ext uri="{FF2B5EF4-FFF2-40B4-BE49-F238E27FC236}">
                <a16:creationId xmlns:a16="http://schemas.microsoft.com/office/drawing/2014/main" id="{91188049-D415-4CA2-A5BD-B8049C84B6AC}"/>
              </a:ext>
            </a:extLst>
          </p:cNvPr>
          <p:cNvSpPr>
            <a:spLocks noGrp="1"/>
          </p:cNvSpPr>
          <p:nvPr>
            <p:ph type="ftr" sz="quarter" idx="15"/>
          </p:nvPr>
        </p:nvSpPr>
        <p:spPr/>
        <p:txBody>
          <a:bodyPr/>
          <a:lstStyle/>
          <a:p>
            <a:pPr>
              <a:defRPr/>
            </a:pPr>
            <a:r>
              <a:rPr lang="en-GB" smtClean="0"/>
              <a:t>FABEC Consultation - 05/09/2019 - ANSP View</a:t>
            </a:r>
            <a:endParaRPr lang="de-DE"/>
          </a:p>
        </p:txBody>
      </p:sp>
      <p:sp>
        <p:nvSpPr>
          <p:cNvPr id="9" name="Rectangle 8"/>
          <p:cNvSpPr/>
          <p:nvPr/>
        </p:nvSpPr>
        <p:spPr>
          <a:xfrm>
            <a:off x="1631504" y="1396337"/>
            <a:ext cx="5760640" cy="230832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GB" b="1" u="sng" dirty="0" smtClean="0">
                <a:solidFill>
                  <a:srgbClr val="1E529A"/>
                </a:solidFill>
                <a:latin typeface="+mj-lt"/>
              </a:rPr>
              <a:t>Daily Traffic &amp; Daily Delay </a:t>
            </a:r>
          </a:p>
          <a:p>
            <a:pPr>
              <a:spcBef>
                <a:spcPts val="600"/>
              </a:spcBef>
            </a:pPr>
            <a:r>
              <a:rPr lang="en-GB" dirty="0" smtClean="0">
                <a:solidFill>
                  <a:srgbClr val="1E529A"/>
                </a:solidFill>
                <a:latin typeface="+mj-lt"/>
              </a:rPr>
              <a:t>This </a:t>
            </a:r>
            <a:r>
              <a:rPr lang="en-GB" dirty="0">
                <a:solidFill>
                  <a:srgbClr val="1E529A"/>
                </a:solidFill>
                <a:latin typeface="+mj-lt"/>
              </a:rPr>
              <a:t>example of </a:t>
            </a:r>
            <a:r>
              <a:rPr lang="en-GB" dirty="0" smtClean="0">
                <a:solidFill>
                  <a:srgbClr val="1E529A"/>
                </a:solidFill>
                <a:latin typeface="+mj-lt"/>
              </a:rPr>
              <a:t>Karlsruhe ACC in 2018 </a:t>
            </a:r>
            <a:r>
              <a:rPr lang="en-GB" dirty="0">
                <a:solidFill>
                  <a:srgbClr val="1E529A"/>
                </a:solidFill>
                <a:latin typeface="+mj-lt"/>
              </a:rPr>
              <a:t>shows that as soon as the traffic approaches the capacity limit of an ACC, the delay develops exponential</a:t>
            </a:r>
            <a:r>
              <a:rPr lang="en-GB" dirty="0" smtClean="0">
                <a:solidFill>
                  <a:srgbClr val="1E529A"/>
                </a:solidFill>
                <a:latin typeface="+mj-lt"/>
              </a:rPr>
              <a:t>.</a:t>
            </a:r>
          </a:p>
          <a:p>
            <a:pPr>
              <a:spcBef>
                <a:spcPts val="600"/>
              </a:spcBef>
            </a:pPr>
            <a:endParaRPr lang="en-GB" sz="800" dirty="0">
              <a:solidFill>
                <a:srgbClr val="1E529A"/>
              </a:solidFill>
              <a:latin typeface="+mj-lt"/>
            </a:endParaRPr>
          </a:p>
          <a:p>
            <a:r>
              <a:rPr lang="en-GB" dirty="0" smtClean="0">
                <a:solidFill>
                  <a:srgbClr val="1E529A"/>
                </a:solidFill>
                <a:latin typeface="+mj-lt"/>
              </a:rPr>
              <a:t>Considering all the days/flights </a:t>
            </a:r>
            <a:r>
              <a:rPr lang="en-GB" dirty="0">
                <a:solidFill>
                  <a:srgbClr val="1E529A"/>
                </a:solidFill>
                <a:latin typeface="+mj-lt"/>
              </a:rPr>
              <a:t>with no </a:t>
            </a:r>
            <a:r>
              <a:rPr lang="en-GB" dirty="0" smtClean="0">
                <a:solidFill>
                  <a:srgbClr val="1E529A"/>
                </a:solidFill>
                <a:latin typeface="+mj-lt"/>
              </a:rPr>
              <a:t>or less delay shows that the Capacity </a:t>
            </a:r>
            <a:r>
              <a:rPr lang="en-GB" dirty="0">
                <a:solidFill>
                  <a:srgbClr val="1E529A"/>
                </a:solidFill>
                <a:latin typeface="+mj-lt"/>
              </a:rPr>
              <a:t>provided is not </a:t>
            </a:r>
            <a:r>
              <a:rPr lang="en-GB" dirty="0" smtClean="0">
                <a:solidFill>
                  <a:srgbClr val="1E529A"/>
                </a:solidFill>
                <a:latin typeface="+mj-lt"/>
              </a:rPr>
              <a:t>adequately measured </a:t>
            </a:r>
            <a:r>
              <a:rPr lang="en-GB" dirty="0">
                <a:solidFill>
                  <a:srgbClr val="1E529A"/>
                </a:solidFill>
                <a:latin typeface="+mj-lt"/>
              </a:rPr>
              <a:t>by the indicator ATFM delay.</a:t>
            </a:r>
          </a:p>
        </p:txBody>
      </p:sp>
    </p:spTree>
    <p:extLst>
      <p:ext uri="{BB962C8B-B14F-4D97-AF65-F5344CB8AC3E}">
        <p14:creationId xmlns:p14="http://schemas.microsoft.com/office/powerpoint/2010/main" val="4256527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Interdependency of Delay and Flight Efficiency</a:t>
            </a:r>
          </a:p>
        </p:txBody>
      </p:sp>
      <p:sp>
        <p:nvSpPr>
          <p:cNvPr id="9" name="Text Placeholder 3"/>
          <p:cNvSpPr>
            <a:spLocks noGrp="1"/>
          </p:cNvSpPr>
          <p:nvPr>
            <p:ph type="body" sz="quarter" idx="14"/>
          </p:nvPr>
        </p:nvSpPr>
        <p:spPr>
          <a:xfrm>
            <a:off x="767408" y="5432950"/>
            <a:ext cx="10634827" cy="707886"/>
          </a:xfrm>
        </p:spPr>
        <p:txBody>
          <a:bodyPr wrap="square">
            <a:spAutoFit/>
          </a:bodyPr>
          <a:lstStyle/>
          <a:p>
            <a:pPr>
              <a:spcBef>
                <a:spcPct val="0"/>
              </a:spcBef>
            </a:pPr>
            <a:r>
              <a:rPr lang="en-GB" sz="2000" b="0" dirty="0">
                <a:solidFill>
                  <a:srgbClr val="1E529A"/>
                </a:solidFill>
                <a:latin typeface="+mj-lt"/>
                <a:cs typeface="Arial" charset="0"/>
              </a:rPr>
              <a:t>The chart above shows the correlation between HFE and Delay. Targets equally demanding on capacity and HFE are in contradiction and need to be set considering this interdependency.  </a:t>
            </a:r>
          </a:p>
        </p:txBody>
      </p:sp>
      <p:sp>
        <p:nvSpPr>
          <p:cNvPr id="4" name="Footer Placeholder 3"/>
          <p:cNvSpPr>
            <a:spLocks noGrp="1"/>
          </p:cNvSpPr>
          <p:nvPr>
            <p:ph type="ftr" sz="quarter" idx="15"/>
          </p:nvPr>
        </p:nvSpPr>
        <p:spPr/>
        <p:txBody>
          <a:bodyPr/>
          <a:lstStyle/>
          <a:p>
            <a:pPr>
              <a:defRPr/>
            </a:pPr>
            <a:r>
              <a:rPr lang="en-GB" smtClean="0"/>
              <a:t>FABEC Consultation - 05/09/2019 - ANSP View</a:t>
            </a:r>
            <a:endParaRPr lang="de-DE"/>
          </a:p>
        </p:txBody>
      </p:sp>
      <p:pic>
        <p:nvPicPr>
          <p:cNvPr id="1026" name="Picture 1"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144059"/>
            <a:ext cx="10873093" cy="41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388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smtClean="0">
                <a:latin typeface="+mj-lt"/>
              </a:rPr>
              <a:t>Impact by eNM2019 </a:t>
            </a:r>
            <a:r>
              <a:rPr lang="en-US" dirty="0">
                <a:latin typeface="+mj-lt"/>
              </a:rPr>
              <a:t>measures</a:t>
            </a:r>
          </a:p>
        </p:txBody>
      </p:sp>
      <p:sp>
        <p:nvSpPr>
          <p:cNvPr id="18" name="Footer Placeholder 17"/>
          <p:cNvSpPr>
            <a:spLocks noGrp="1"/>
          </p:cNvSpPr>
          <p:nvPr>
            <p:ph type="ftr" sz="quarter" idx="15"/>
          </p:nvPr>
        </p:nvSpPr>
        <p:spPr/>
        <p:txBody>
          <a:bodyPr/>
          <a:lstStyle/>
          <a:p>
            <a:pPr>
              <a:defRPr/>
            </a:pPr>
            <a:r>
              <a:rPr lang="en-GB" dirty="0" smtClean="0"/>
              <a:t>FABEC Consultation - 05/09/2019 - ANSP View</a:t>
            </a:r>
            <a:endParaRPr lang="de-DE" dirty="0"/>
          </a:p>
        </p:txBody>
      </p:sp>
      <p:sp>
        <p:nvSpPr>
          <p:cNvPr id="7" name="Rectangle 6"/>
          <p:cNvSpPr/>
          <p:nvPr/>
        </p:nvSpPr>
        <p:spPr>
          <a:xfrm>
            <a:off x="357717" y="5074667"/>
            <a:ext cx="11431470" cy="1323439"/>
          </a:xfrm>
          <a:prstGeom prst="rect">
            <a:avLst/>
          </a:prstGeom>
        </p:spPr>
        <p:txBody>
          <a:bodyPr wrap="square">
            <a:spAutoFit/>
          </a:bodyPr>
          <a:lstStyle/>
          <a:p>
            <a:r>
              <a:rPr lang="en-GB" sz="2000" dirty="0" smtClean="0">
                <a:solidFill>
                  <a:srgbClr val="1E529A"/>
                </a:solidFill>
                <a:latin typeface="+mj-lt"/>
              </a:rPr>
              <a:t>The 4 ACC +NM initiative in 2018 and the eNM 2019 summer measures optimise the utilisation of available capacity by altering the trajectory to less crowded areas or FLs. If there is a horizontal component involved usually the route becomes longer and therefore has a negative impact on the horizontal flight efficiency as can be seen in the two picture above.</a:t>
            </a:r>
            <a:endParaRPr lang="en-GB" sz="2000" dirty="0">
              <a:solidFill>
                <a:srgbClr val="000000"/>
              </a:solidFill>
              <a:latin typeface="+mj-lt"/>
            </a:endParaRPr>
          </a:p>
        </p:txBody>
      </p:sp>
      <p:pic>
        <p:nvPicPr>
          <p:cNvPr id="3" name="Picture 2"/>
          <p:cNvPicPr>
            <a:picLocks noChangeAspect="1"/>
          </p:cNvPicPr>
          <p:nvPr/>
        </p:nvPicPr>
        <p:blipFill>
          <a:blip r:embed="rId2"/>
          <a:stretch>
            <a:fillRect/>
          </a:stretch>
        </p:blipFill>
        <p:spPr>
          <a:xfrm>
            <a:off x="623392" y="959460"/>
            <a:ext cx="3996705" cy="3981708"/>
          </a:xfrm>
          <a:prstGeom prst="rect">
            <a:avLst/>
          </a:prstGeom>
        </p:spPr>
      </p:pic>
      <p:pic>
        <p:nvPicPr>
          <p:cNvPr id="5" name="Picture 4"/>
          <p:cNvPicPr>
            <a:picLocks noChangeAspect="1"/>
          </p:cNvPicPr>
          <p:nvPr/>
        </p:nvPicPr>
        <p:blipFill>
          <a:blip r:embed="rId3"/>
          <a:stretch>
            <a:fillRect/>
          </a:stretch>
        </p:blipFill>
        <p:spPr>
          <a:xfrm>
            <a:off x="4750522" y="959088"/>
            <a:ext cx="3996705" cy="3981708"/>
          </a:xfrm>
          <a:prstGeom prst="rect">
            <a:avLst/>
          </a:prstGeom>
        </p:spPr>
      </p:pic>
      <p:pic>
        <p:nvPicPr>
          <p:cNvPr id="9" name="Picture 8"/>
          <p:cNvPicPr>
            <a:picLocks noChangeAspect="1"/>
          </p:cNvPicPr>
          <p:nvPr/>
        </p:nvPicPr>
        <p:blipFill>
          <a:blip r:embed="rId4"/>
          <a:stretch>
            <a:fillRect/>
          </a:stretch>
        </p:blipFill>
        <p:spPr>
          <a:xfrm>
            <a:off x="7527461" y="2655096"/>
            <a:ext cx="3820753" cy="2275126"/>
          </a:xfrm>
          <a:prstGeom prst="rect">
            <a:avLst/>
          </a:prstGeom>
        </p:spPr>
        <p:style>
          <a:lnRef idx="2">
            <a:schemeClr val="dk1"/>
          </a:lnRef>
          <a:fillRef idx="1">
            <a:schemeClr val="lt1"/>
          </a:fillRef>
          <a:effectRef idx="0">
            <a:schemeClr val="dk1"/>
          </a:effectRef>
          <a:fontRef idx="minor">
            <a:schemeClr val="dk1"/>
          </a:fontRef>
        </p:style>
      </p:pic>
      <p:sp>
        <p:nvSpPr>
          <p:cNvPr id="10" name="TextBox 9"/>
          <p:cNvSpPr txBox="1"/>
          <p:nvPr/>
        </p:nvSpPr>
        <p:spPr>
          <a:xfrm>
            <a:off x="651148" y="965792"/>
            <a:ext cx="1113318" cy="369332"/>
          </a:xfrm>
          <a:prstGeom prst="rect">
            <a:avLst/>
          </a:prstGeom>
          <a:noFill/>
        </p:spPr>
        <p:txBody>
          <a:bodyPr wrap="none" rtlCol="0">
            <a:spAutoFit/>
          </a:bodyPr>
          <a:lstStyle/>
          <a:p>
            <a:r>
              <a:rPr lang="en-US" dirty="0" smtClean="0"/>
              <a:t>May 2018</a:t>
            </a:r>
            <a:endParaRPr lang="en-US" dirty="0"/>
          </a:p>
        </p:txBody>
      </p:sp>
      <p:sp>
        <p:nvSpPr>
          <p:cNvPr id="12" name="TextBox 11"/>
          <p:cNvSpPr txBox="1"/>
          <p:nvPr/>
        </p:nvSpPr>
        <p:spPr>
          <a:xfrm>
            <a:off x="4703620" y="965792"/>
            <a:ext cx="1113318" cy="369332"/>
          </a:xfrm>
          <a:prstGeom prst="rect">
            <a:avLst/>
          </a:prstGeom>
          <a:noFill/>
        </p:spPr>
        <p:txBody>
          <a:bodyPr wrap="none" rtlCol="0">
            <a:spAutoFit/>
          </a:bodyPr>
          <a:lstStyle/>
          <a:p>
            <a:r>
              <a:rPr lang="en-US" dirty="0" smtClean="0"/>
              <a:t>May 2019</a:t>
            </a:r>
            <a:endParaRPr lang="en-US" dirty="0"/>
          </a:p>
        </p:txBody>
      </p:sp>
      <p:sp>
        <p:nvSpPr>
          <p:cNvPr id="13" name="TextBox 12"/>
          <p:cNvSpPr txBox="1"/>
          <p:nvPr/>
        </p:nvSpPr>
        <p:spPr>
          <a:xfrm>
            <a:off x="7871801" y="4320785"/>
            <a:ext cx="705642" cy="369332"/>
          </a:xfrm>
          <a:prstGeom prst="rect">
            <a:avLst/>
          </a:prstGeom>
          <a:noFill/>
        </p:spPr>
        <p:txBody>
          <a:bodyPr wrap="none" rtlCol="0">
            <a:spAutoFit/>
          </a:bodyPr>
          <a:lstStyle/>
          <a:p>
            <a:r>
              <a:rPr lang="en-US" dirty="0" smtClean="0">
                <a:solidFill>
                  <a:srgbClr val="FF0000"/>
                </a:solidFill>
              </a:rPr>
              <a:t> 2018</a:t>
            </a:r>
            <a:endParaRPr lang="en-US" dirty="0">
              <a:solidFill>
                <a:srgbClr val="FF0000"/>
              </a:solidFill>
            </a:endParaRPr>
          </a:p>
        </p:txBody>
      </p:sp>
      <p:sp>
        <p:nvSpPr>
          <p:cNvPr id="14" name="TextBox 13"/>
          <p:cNvSpPr txBox="1"/>
          <p:nvPr/>
        </p:nvSpPr>
        <p:spPr>
          <a:xfrm>
            <a:off x="7871801" y="2659367"/>
            <a:ext cx="705642" cy="369332"/>
          </a:xfrm>
          <a:prstGeom prst="rect">
            <a:avLst/>
          </a:prstGeom>
          <a:noFill/>
        </p:spPr>
        <p:txBody>
          <a:bodyPr wrap="none" rtlCol="0">
            <a:spAutoFit/>
          </a:bodyPr>
          <a:lstStyle/>
          <a:p>
            <a:r>
              <a:rPr lang="en-US" dirty="0" smtClean="0">
                <a:solidFill>
                  <a:srgbClr val="FF0000"/>
                </a:solidFill>
              </a:rPr>
              <a:t> 2019</a:t>
            </a:r>
            <a:endParaRPr lang="en-US" dirty="0">
              <a:solidFill>
                <a:srgbClr val="FF0000"/>
              </a:solidFill>
            </a:endParaRPr>
          </a:p>
        </p:txBody>
      </p:sp>
      <p:sp>
        <p:nvSpPr>
          <p:cNvPr id="15" name="TextBox 14"/>
          <p:cNvSpPr txBox="1"/>
          <p:nvPr/>
        </p:nvSpPr>
        <p:spPr>
          <a:xfrm rot="16200000">
            <a:off x="6961338" y="3638770"/>
            <a:ext cx="1527919" cy="307777"/>
          </a:xfrm>
          <a:prstGeom prst="rect">
            <a:avLst/>
          </a:prstGeom>
          <a:noFill/>
        </p:spPr>
        <p:txBody>
          <a:bodyPr wrap="none" rtlCol="0">
            <a:spAutoFit/>
          </a:bodyPr>
          <a:lstStyle/>
          <a:p>
            <a:r>
              <a:rPr lang="en-US" sz="1400" dirty="0" smtClean="0"/>
              <a:t> Number of Flights</a:t>
            </a:r>
            <a:endParaRPr lang="en-US" sz="1400" dirty="0"/>
          </a:p>
        </p:txBody>
      </p:sp>
      <p:sp>
        <p:nvSpPr>
          <p:cNvPr id="16" name="TextBox 15"/>
          <p:cNvSpPr txBox="1"/>
          <p:nvPr/>
        </p:nvSpPr>
        <p:spPr>
          <a:xfrm>
            <a:off x="8722398" y="4633019"/>
            <a:ext cx="1603617" cy="307777"/>
          </a:xfrm>
          <a:prstGeom prst="rect">
            <a:avLst/>
          </a:prstGeom>
          <a:noFill/>
        </p:spPr>
        <p:txBody>
          <a:bodyPr wrap="square" rtlCol="0">
            <a:spAutoFit/>
          </a:bodyPr>
          <a:lstStyle/>
          <a:p>
            <a:r>
              <a:rPr lang="en-US" sz="1400" dirty="0" smtClean="0"/>
              <a:t> Entry Time of Day</a:t>
            </a:r>
            <a:endParaRPr lang="en-US" sz="1400" dirty="0"/>
          </a:p>
        </p:txBody>
      </p:sp>
      <p:sp>
        <p:nvSpPr>
          <p:cNvPr id="17" name="TextBox 16"/>
          <p:cNvSpPr txBox="1"/>
          <p:nvPr/>
        </p:nvSpPr>
        <p:spPr>
          <a:xfrm rot="10800000" flipH="1" flipV="1">
            <a:off x="8478182" y="2633969"/>
            <a:ext cx="424890" cy="307777"/>
          </a:xfrm>
          <a:prstGeom prst="rect">
            <a:avLst/>
          </a:prstGeom>
          <a:noFill/>
        </p:spPr>
        <p:txBody>
          <a:bodyPr wrap="square" rtlCol="0">
            <a:spAutoFit/>
          </a:bodyPr>
          <a:lstStyle/>
          <a:p>
            <a:r>
              <a:rPr lang="en-US" sz="1400" dirty="0" smtClean="0"/>
              <a:t> 57</a:t>
            </a:r>
            <a:endParaRPr lang="en-US" sz="1400" dirty="0"/>
          </a:p>
        </p:txBody>
      </p:sp>
      <p:sp>
        <p:nvSpPr>
          <p:cNvPr id="19" name="TextBox 18"/>
          <p:cNvSpPr txBox="1"/>
          <p:nvPr/>
        </p:nvSpPr>
        <p:spPr>
          <a:xfrm rot="10800000" flipH="1" flipV="1">
            <a:off x="10570656" y="4139189"/>
            <a:ext cx="424890" cy="307777"/>
          </a:xfrm>
          <a:prstGeom prst="rect">
            <a:avLst/>
          </a:prstGeom>
          <a:noFill/>
        </p:spPr>
        <p:txBody>
          <a:bodyPr wrap="square" rtlCol="0">
            <a:spAutoFit/>
          </a:bodyPr>
          <a:lstStyle/>
          <a:p>
            <a:r>
              <a:rPr lang="en-US" sz="1400" dirty="0" smtClean="0"/>
              <a:t> 11</a:t>
            </a:r>
            <a:endParaRPr lang="en-US" sz="1400" dirty="0"/>
          </a:p>
        </p:txBody>
      </p:sp>
      <p:cxnSp>
        <p:nvCxnSpPr>
          <p:cNvPr id="20" name="Straight Connector 19"/>
          <p:cNvCxnSpPr/>
          <p:nvPr/>
        </p:nvCxnSpPr>
        <p:spPr>
          <a:xfrm flipH="1" flipV="1">
            <a:off x="7104112" y="2276872"/>
            <a:ext cx="423350" cy="378224"/>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5707842" y="3573016"/>
            <a:ext cx="561705" cy="6489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19040" y="3830306"/>
            <a:ext cx="300496" cy="3916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359807" y="1776517"/>
            <a:ext cx="561705" cy="6489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743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latin typeface="+mj-lt"/>
              </a:rPr>
              <a:t>Conclusion of FABEC </a:t>
            </a:r>
            <a:r>
              <a:rPr lang="en-US" dirty="0">
                <a:latin typeface="+mj-lt"/>
              </a:rPr>
              <a:t>ANSP </a:t>
            </a:r>
            <a:r>
              <a:rPr lang="en-US" dirty="0" smtClean="0">
                <a:latin typeface="+mj-lt"/>
              </a:rPr>
              <a:t>View</a:t>
            </a:r>
            <a:endParaRPr lang="en-US" dirty="0">
              <a:latin typeface="+mj-lt"/>
            </a:endParaRPr>
          </a:p>
        </p:txBody>
      </p:sp>
      <p:sp>
        <p:nvSpPr>
          <p:cNvPr id="6" name="Text Placeholder 5"/>
          <p:cNvSpPr>
            <a:spLocks noGrp="1"/>
          </p:cNvSpPr>
          <p:nvPr>
            <p:ph type="body" sz="quarter" idx="14"/>
          </p:nvPr>
        </p:nvSpPr>
        <p:spPr>
          <a:xfrm>
            <a:off x="457199" y="1412776"/>
            <a:ext cx="11449272" cy="4175126"/>
          </a:xfrm>
        </p:spPr>
        <p:txBody>
          <a:bodyPr/>
          <a:lstStyle/>
          <a:p>
            <a:r>
              <a:rPr lang="en-US" sz="2400" b="0" dirty="0" smtClean="0">
                <a:latin typeface="+mn-lt"/>
              </a:rPr>
              <a:t>FABEC ANSPs consider the selection of </a:t>
            </a:r>
            <a:r>
              <a:rPr lang="en-US" sz="2400" b="0" dirty="0">
                <a:latin typeface="+mn-lt"/>
              </a:rPr>
              <a:t>i</a:t>
            </a:r>
            <a:r>
              <a:rPr lang="en-US" sz="2400" b="0" dirty="0" smtClean="0">
                <a:latin typeface="+mn-lt"/>
              </a:rPr>
              <a:t>ndicators and the incentive scheme prescribed by the regulation as </a:t>
            </a:r>
            <a:r>
              <a:rPr lang="en-US" sz="2400" b="0" dirty="0" smtClean="0">
                <a:solidFill>
                  <a:schemeClr val="accent6">
                    <a:lumMod val="75000"/>
                  </a:schemeClr>
                </a:solidFill>
                <a:latin typeface="+mn-lt"/>
              </a:rPr>
              <a:t>not innovative enough </a:t>
            </a:r>
            <a:r>
              <a:rPr lang="en-US" sz="2400" b="0" dirty="0" smtClean="0">
                <a:latin typeface="+mn-lt"/>
              </a:rPr>
              <a:t>when compared to RP2, and considering the numerous interdependencies within operations, as </a:t>
            </a:r>
            <a:r>
              <a:rPr lang="en-US" sz="2400" b="0" dirty="0" smtClean="0">
                <a:solidFill>
                  <a:schemeClr val="accent6">
                    <a:lumMod val="75000"/>
                  </a:schemeClr>
                </a:solidFill>
                <a:latin typeface="+mn-lt"/>
              </a:rPr>
              <a:t>too one-sided with regards to the stakeholders addressed</a:t>
            </a:r>
            <a:r>
              <a:rPr lang="en-US" sz="2400" b="0" dirty="0" smtClean="0">
                <a:latin typeface="+mn-lt"/>
              </a:rPr>
              <a:t>.</a:t>
            </a:r>
          </a:p>
          <a:p>
            <a:endParaRPr lang="en-US" sz="1100" b="0" dirty="0" smtClean="0">
              <a:latin typeface="+mn-lt"/>
            </a:endParaRPr>
          </a:p>
          <a:p>
            <a:r>
              <a:rPr lang="en-US" sz="2400" b="0" dirty="0" smtClean="0">
                <a:latin typeface="+mn-lt"/>
              </a:rPr>
              <a:t>We consider the </a:t>
            </a:r>
            <a:r>
              <a:rPr lang="en-US" sz="2400" b="0" dirty="0" smtClean="0">
                <a:solidFill>
                  <a:schemeClr val="accent6">
                    <a:lumMod val="75000"/>
                  </a:schemeClr>
                </a:solidFill>
                <a:latin typeface="+mn-lt"/>
              </a:rPr>
              <a:t>methodology used to define reference values as misleading </a:t>
            </a:r>
            <a:r>
              <a:rPr lang="en-US" sz="2400" b="0" dirty="0" smtClean="0">
                <a:latin typeface="+mn-lt"/>
              </a:rPr>
              <a:t>concerning the magnitude of the real performance gains that can be exploited. </a:t>
            </a:r>
          </a:p>
          <a:p>
            <a:endParaRPr lang="en-GB" sz="1100" b="0" dirty="0" smtClean="0">
              <a:latin typeface="+mn-lt"/>
            </a:endParaRPr>
          </a:p>
          <a:p>
            <a:r>
              <a:rPr lang="en-GB" sz="2400" b="0" dirty="0" smtClean="0">
                <a:latin typeface="+mn-lt"/>
              </a:rPr>
              <a:t>We strongly support the consideration </a:t>
            </a:r>
            <a:r>
              <a:rPr lang="en-GB" sz="2400" b="0" dirty="0">
                <a:latin typeface="+mn-lt"/>
              </a:rPr>
              <a:t>of local circumstances in the approval process to justify </a:t>
            </a:r>
            <a:r>
              <a:rPr lang="en-GB" sz="2400" b="0" dirty="0" smtClean="0">
                <a:latin typeface="+mn-lt"/>
              </a:rPr>
              <a:t>adapted targets as </a:t>
            </a:r>
            <a:r>
              <a:rPr lang="en-GB" sz="2400" b="0" dirty="0">
                <a:latin typeface="+mn-lt"/>
              </a:rPr>
              <a:t>described in the RP3 Performance Regulation (EU) 2019/317 and referred to by EU COM in the context of the EU target setting </a:t>
            </a:r>
            <a:r>
              <a:rPr lang="en-GB" sz="2400" b="0" dirty="0" smtClean="0">
                <a:latin typeface="+mn-lt"/>
              </a:rPr>
              <a:t>process.</a:t>
            </a:r>
            <a:endParaRPr lang="en-US" sz="2400" b="0" dirty="0" smtClean="0">
              <a:latin typeface="+mn-lt"/>
            </a:endParaRPr>
          </a:p>
          <a:p>
            <a:pPr marL="285750" indent="-285750">
              <a:buFont typeface="Arial" panose="020B0604020202020204" pitchFamily="34" charset="0"/>
              <a:buChar char="•"/>
            </a:pPr>
            <a:endParaRPr lang="en-GB" b="0" dirty="0">
              <a:latin typeface="+mn-lt"/>
            </a:endParaRPr>
          </a:p>
          <a:p>
            <a:endParaRPr lang="en-GB" b="0" dirty="0">
              <a:latin typeface="+mn-lt"/>
            </a:endParaRPr>
          </a:p>
          <a:p>
            <a:pPr marL="285750" indent="-285750">
              <a:buFont typeface="Arial" panose="020B0604020202020204" pitchFamily="34" charset="0"/>
              <a:buChar char="•"/>
            </a:pPr>
            <a:endParaRPr lang="en-US" b="0" dirty="0" smtClean="0">
              <a:latin typeface="+mn-lt"/>
            </a:endParaRPr>
          </a:p>
          <a:p>
            <a:endParaRPr lang="en-US" dirty="0"/>
          </a:p>
          <a:p>
            <a:endParaRPr lang="en-US" dirty="0"/>
          </a:p>
          <a:p>
            <a:endParaRPr lang="en-US" sz="1200" dirty="0"/>
          </a:p>
          <a:p>
            <a:endParaRPr lang="en-US" dirty="0"/>
          </a:p>
          <a:p>
            <a:endParaRPr lang="en-US" dirty="0"/>
          </a:p>
        </p:txBody>
      </p:sp>
      <p:sp>
        <p:nvSpPr>
          <p:cNvPr id="4" name="Footer Placeholder 3"/>
          <p:cNvSpPr>
            <a:spLocks noGrp="1"/>
          </p:cNvSpPr>
          <p:nvPr>
            <p:ph type="ftr" sz="quarter" idx="15"/>
          </p:nvPr>
        </p:nvSpPr>
        <p:spPr/>
        <p:txBody>
          <a:bodyPr/>
          <a:lstStyle/>
          <a:p>
            <a:pPr>
              <a:defRPr/>
            </a:pPr>
            <a:r>
              <a:rPr lang="en-GB" smtClean="0"/>
              <a:t>FABEC Consultation - 05/09/2019 - ANSP View</a:t>
            </a:r>
            <a:endParaRPr lang="de-DE"/>
          </a:p>
        </p:txBody>
      </p:sp>
    </p:spTree>
    <p:extLst>
      <p:ext uri="{BB962C8B-B14F-4D97-AF65-F5344CB8AC3E}">
        <p14:creationId xmlns:p14="http://schemas.microsoft.com/office/powerpoint/2010/main" val="2887716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latin typeface="+mj-lt"/>
              </a:rPr>
              <a:t>Conclusion on RP3 Performance Plan and Targets</a:t>
            </a:r>
          </a:p>
        </p:txBody>
      </p:sp>
      <p:sp>
        <p:nvSpPr>
          <p:cNvPr id="6" name="Text Placeholder 5"/>
          <p:cNvSpPr>
            <a:spLocks noGrp="1"/>
          </p:cNvSpPr>
          <p:nvPr>
            <p:ph type="body" sz="quarter" idx="14"/>
          </p:nvPr>
        </p:nvSpPr>
        <p:spPr>
          <a:xfrm>
            <a:off x="551384" y="1124744"/>
            <a:ext cx="11449272" cy="4175126"/>
          </a:xfrm>
        </p:spPr>
        <p:txBody>
          <a:bodyPr/>
          <a:lstStyle/>
          <a:p>
            <a:pPr marL="285750" indent="-285750">
              <a:spcBef>
                <a:spcPts val="600"/>
              </a:spcBef>
              <a:spcAft>
                <a:spcPts val="600"/>
              </a:spcAft>
              <a:buFont typeface="Arial" panose="020B0604020202020204" pitchFamily="34" charset="0"/>
              <a:buChar char="•"/>
            </a:pPr>
            <a:r>
              <a:rPr lang="en-US" sz="2400" b="0" dirty="0" smtClean="0">
                <a:latin typeface="+mn-lt"/>
              </a:rPr>
              <a:t>ANSPs support the proposed Safety Targets.</a:t>
            </a:r>
          </a:p>
          <a:p>
            <a:pPr marL="285750" indent="-285750">
              <a:spcBef>
                <a:spcPts val="600"/>
              </a:spcBef>
              <a:spcAft>
                <a:spcPts val="600"/>
              </a:spcAft>
              <a:buFont typeface="Arial" panose="020B0604020202020204" pitchFamily="34" charset="0"/>
              <a:buChar char="•"/>
            </a:pPr>
            <a:r>
              <a:rPr lang="en-US" sz="2400" b="0" dirty="0" smtClean="0">
                <a:latin typeface="+mn-lt"/>
              </a:rPr>
              <a:t>ANSPs consider the proposed en-route delay targets to be at the edge of achievability and thus as very ambitious. Only when all planned improvements and assumptions play out as expected or better, the proposed targets are achievable. </a:t>
            </a:r>
          </a:p>
          <a:p>
            <a:pPr marL="285750" indent="-285750">
              <a:spcBef>
                <a:spcPts val="600"/>
              </a:spcBef>
              <a:spcAft>
                <a:spcPts val="600"/>
              </a:spcAft>
              <a:buFont typeface="Arial" panose="020B0604020202020204" pitchFamily="34" charset="0"/>
              <a:buChar char="•"/>
            </a:pPr>
            <a:r>
              <a:rPr lang="en-GB" sz="2400" b="0" dirty="0">
                <a:latin typeface="+mn-lt"/>
              </a:rPr>
              <a:t>ANSPs support the incentive scheme as proposed in the draft FABEC performance plan.</a:t>
            </a:r>
          </a:p>
          <a:p>
            <a:pPr marL="285750" indent="-285750">
              <a:spcBef>
                <a:spcPts val="600"/>
              </a:spcBef>
              <a:spcAft>
                <a:spcPts val="600"/>
              </a:spcAft>
              <a:buFont typeface="Arial" panose="020B0604020202020204" pitchFamily="34" charset="0"/>
              <a:buChar char="•"/>
            </a:pPr>
            <a:r>
              <a:rPr lang="en-US" sz="2400" b="0" dirty="0" smtClean="0">
                <a:latin typeface="+mn-lt"/>
              </a:rPr>
              <a:t>ANSPs consider </a:t>
            </a:r>
            <a:r>
              <a:rPr lang="en-GB" sz="2400" b="0" dirty="0" smtClean="0">
                <a:latin typeface="+mn-lt"/>
              </a:rPr>
              <a:t>the targets for the HFE </a:t>
            </a:r>
            <a:r>
              <a:rPr lang="en-US" sz="2400" b="0" dirty="0" smtClean="0">
                <a:latin typeface="+mn-lt"/>
              </a:rPr>
              <a:t>indicator, in particular for the last two years of RP3, as not achievable, because the capacity optimization measures will override any ANSP effort to improve HFE. Furthermore, ANSPs are unable to forecast the huge influence by factors outside their control (share of overflights; shortest/cheapest route difference). </a:t>
            </a:r>
          </a:p>
          <a:p>
            <a:pPr marL="285750" indent="-285750">
              <a:spcBef>
                <a:spcPts val="600"/>
              </a:spcBef>
              <a:spcAft>
                <a:spcPts val="600"/>
              </a:spcAft>
              <a:buFont typeface="Arial" panose="020B0604020202020204" pitchFamily="34" charset="0"/>
              <a:buChar char="•"/>
            </a:pPr>
            <a:r>
              <a:rPr lang="en-GB" sz="2400" b="0" dirty="0">
                <a:latin typeface="+mn-lt"/>
              </a:rPr>
              <a:t>Targets equally demanding on capacity and HFE are in contradiction and need to be set considering this interdependency.  </a:t>
            </a:r>
            <a:endParaRPr lang="en-US" sz="2400" b="0" dirty="0">
              <a:latin typeface="+mn-lt"/>
            </a:endParaRPr>
          </a:p>
          <a:p>
            <a:pPr marL="285750" indent="-285750">
              <a:buFont typeface="Arial" panose="020B0604020202020204" pitchFamily="34" charset="0"/>
              <a:buChar char="•"/>
            </a:pPr>
            <a:endParaRPr lang="en-GB" b="0" dirty="0">
              <a:latin typeface="+mn-lt"/>
            </a:endParaRPr>
          </a:p>
          <a:p>
            <a:endParaRPr lang="en-GB" b="0" dirty="0">
              <a:latin typeface="+mn-lt"/>
            </a:endParaRPr>
          </a:p>
          <a:p>
            <a:pPr marL="285750" indent="-285750">
              <a:buFont typeface="Arial" panose="020B0604020202020204" pitchFamily="34" charset="0"/>
              <a:buChar char="•"/>
            </a:pPr>
            <a:endParaRPr lang="en-US" b="0" dirty="0" smtClean="0">
              <a:latin typeface="+mn-lt"/>
            </a:endParaRPr>
          </a:p>
          <a:p>
            <a:endParaRPr lang="en-US" dirty="0"/>
          </a:p>
          <a:p>
            <a:endParaRPr lang="en-US" dirty="0"/>
          </a:p>
          <a:p>
            <a:endParaRPr lang="en-US" sz="1200" dirty="0"/>
          </a:p>
          <a:p>
            <a:endParaRPr lang="en-US" dirty="0"/>
          </a:p>
          <a:p>
            <a:endParaRPr lang="en-US" dirty="0"/>
          </a:p>
        </p:txBody>
      </p:sp>
      <p:sp>
        <p:nvSpPr>
          <p:cNvPr id="4" name="Footer Placeholder 3"/>
          <p:cNvSpPr>
            <a:spLocks noGrp="1"/>
          </p:cNvSpPr>
          <p:nvPr>
            <p:ph type="ftr" sz="quarter" idx="15"/>
          </p:nvPr>
        </p:nvSpPr>
        <p:spPr/>
        <p:txBody>
          <a:bodyPr/>
          <a:lstStyle/>
          <a:p>
            <a:pPr>
              <a:defRPr/>
            </a:pPr>
            <a:r>
              <a:rPr lang="en-GB" smtClean="0"/>
              <a:t>FABEC Consultation - 05/09/2019 - ANSP View</a:t>
            </a:r>
            <a:endParaRPr lang="de-DE"/>
          </a:p>
        </p:txBody>
      </p:sp>
    </p:spTree>
    <p:extLst>
      <p:ext uri="{BB962C8B-B14F-4D97-AF65-F5344CB8AC3E}">
        <p14:creationId xmlns:p14="http://schemas.microsoft.com/office/powerpoint/2010/main" val="2601018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BEC_COM_presentation templa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BEC_Vorlage.potx [Read-Only]" id="{BE413F78-5F06-41FA-AD1A-DB3FE957E836}" vid="{44A4B276-36E6-4FE9-9F17-8E4FA22D4D4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3088CDFEB9804B807FCEFF7AB64264" ma:contentTypeVersion="0" ma:contentTypeDescription="Create a new document." ma:contentTypeScope="" ma:versionID="b6105ea620eacca9cbf47ca29cf8082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8C6C85-4FA9-45E4-B467-3B3008DCF331}">
  <ds:schemaRefs>
    <ds:schemaRef ds:uri="http://schemas.microsoft.com/sharepoint/v3/contenttype/forms"/>
  </ds:schemaRefs>
</ds:datastoreItem>
</file>

<file path=customXml/itemProps2.xml><?xml version="1.0" encoding="utf-8"?>
<ds:datastoreItem xmlns:ds="http://schemas.openxmlformats.org/officeDocument/2006/customXml" ds:itemID="{D0AC4DBE-AC8C-47C0-8776-6C70C05E6B7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7C541F22-B2CB-45E9-8402-C9072CCC27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FABEC_COM_presentation template</Template>
  <TotalTime>0</TotalTime>
  <Words>961</Words>
  <Application>Microsoft Office PowerPoint</Application>
  <PresentationFormat>Widescreen</PresentationFormat>
  <Paragraphs>101</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ＭＳ Ｐゴシック</vt:lpstr>
      <vt:lpstr>Arial</vt:lpstr>
      <vt:lpstr>Calibri</vt:lpstr>
      <vt:lpstr>FABEC_COM_presentation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BELGOCONTROL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De Klerck</dc:creator>
  <cp:lastModifiedBy>Hellbach, Thomas</cp:lastModifiedBy>
  <cp:revision>928</cp:revision>
  <cp:lastPrinted>2019-08-22T14:19:06Z</cp:lastPrinted>
  <dcterms:created xsi:type="dcterms:W3CDTF">2015-04-07T09:25:28Z</dcterms:created>
  <dcterms:modified xsi:type="dcterms:W3CDTF">2019-09-02T09:22:35Z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0x0101006D3088CDFEB9804B807FCEFF7AB64264</vt:lpwstr>
  </property>
</Properties>
</file>